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4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5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7.xml" ContentType="application/vnd.openxmlformats-officedocument.themeOverride+xml"/>
  <Override PartName="/ppt/charts/chart19.xml" ContentType="application/vnd.openxmlformats-officedocument.drawingml.chart+xml"/>
  <Override PartName="/ppt/drawings/drawing4.xml" ContentType="application/vnd.openxmlformats-officedocument.drawingml.chartshapes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8.xml" ContentType="application/vnd.openxmlformats-officedocument.themeOverrid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9.xml" ContentType="application/vnd.openxmlformats-officedocument.themeOverride+xml"/>
  <Override PartName="/ppt/drawings/drawing5.xml" ContentType="application/vnd.openxmlformats-officedocument.drawingml.chartshapes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4"/>
  </p:sldMasterIdLst>
  <p:notesMasterIdLst>
    <p:notesMasterId r:id="rId63"/>
  </p:notesMasterIdLst>
  <p:handoutMasterIdLst>
    <p:handoutMasterId r:id="rId64"/>
  </p:handoutMasterIdLst>
  <p:sldIdLst>
    <p:sldId id="452" r:id="rId5"/>
    <p:sldId id="526" r:id="rId6"/>
    <p:sldId id="559" r:id="rId7"/>
    <p:sldId id="461" r:id="rId8"/>
    <p:sldId id="455" r:id="rId9"/>
    <p:sldId id="2085849541" r:id="rId10"/>
    <p:sldId id="2085848925" r:id="rId11"/>
    <p:sldId id="2085848927" r:id="rId12"/>
    <p:sldId id="2085848928" r:id="rId13"/>
    <p:sldId id="2085849548" r:id="rId14"/>
    <p:sldId id="2085848932" r:id="rId15"/>
    <p:sldId id="2085849547" r:id="rId16"/>
    <p:sldId id="2085848940" r:id="rId17"/>
    <p:sldId id="2085849539" r:id="rId18"/>
    <p:sldId id="1188" r:id="rId19"/>
    <p:sldId id="2085848939" r:id="rId20"/>
    <p:sldId id="2085849555" r:id="rId21"/>
    <p:sldId id="2085849182" r:id="rId22"/>
    <p:sldId id="2085849053" r:id="rId23"/>
    <p:sldId id="2085849052" r:id="rId24"/>
    <p:sldId id="2085848980" r:id="rId25"/>
    <p:sldId id="2085848931" r:id="rId26"/>
    <p:sldId id="2085849167" r:id="rId27"/>
    <p:sldId id="2085848924" r:id="rId28"/>
    <p:sldId id="2085849112" r:id="rId29"/>
    <p:sldId id="2085849275" r:id="rId30"/>
    <p:sldId id="2085849508" r:id="rId31"/>
    <p:sldId id="2085849279" r:id="rId32"/>
    <p:sldId id="2085849556" r:id="rId33"/>
    <p:sldId id="2085849551" r:id="rId34"/>
    <p:sldId id="2085848986" r:id="rId35"/>
    <p:sldId id="2085848588" r:id="rId36"/>
    <p:sldId id="560" r:id="rId37"/>
    <p:sldId id="561" r:id="rId38"/>
    <p:sldId id="562" r:id="rId39"/>
    <p:sldId id="2085848891" r:id="rId40"/>
    <p:sldId id="2085848590" r:id="rId41"/>
    <p:sldId id="529" r:id="rId42"/>
    <p:sldId id="2085848893" r:id="rId43"/>
    <p:sldId id="531" r:id="rId44"/>
    <p:sldId id="905" r:id="rId45"/>
    <p:sldId id="892" r:id="rId46"/>
    <p:sldId id="2085848789" r:id="rId47"/>
    <p:sldId id="502" r:id="rId48"/>
    <p:sldId id="533" r:id="rId49"/>
    <p:sldId id="506" r:id="rId50"/>
    <p:sldId id="509" r:id="rId51"/>
    <p:sldId id="2085848892" r:id="rId52"/>
    <p:sldId id="468" r:id="rId53"/>
    <p:sldId id="2085848894" r:id="rId54"/>
    <p:sldId id="894" r:id="rId55"/>
    <p:sldId id="2085848609" r:id="rId56"/>
    <p:sldId id="2085848611" r:id="rId57"/>
    <p:sldId id="2085848607" r:id="rId58"/>
    <p:sldId id="2085848604" r:id="rId59"/>
    <p:sldId id="2085848605" r:id="rId60"/>
    <p:sldId id="895" r:id="rId61"/>
    <p:sldId id="2085849061" r:id="rId6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C62"/>
    <a:srgbClr val="FF6600"/>
    <a:srgbClr val="4A8EF2"/>
    <a:srgbClr val="297FD5"/>
    <a:srgbClr val="FFFFFF"/>
    <a:srgbClr val="FF5656"/>
    <a:srgbClr val="ED7E30"/>
    <a:srgbClr val="FF8F8F"/>
    <a:srgbClr val="6D9CCD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89911" autoAdjust="0"/>
  </p:normalViewPr>
  <p:slideViewPr>
    <p:cSldViewPr snapToGrid="0">
      <p:cViewPr varScale="1">
        <p:scale>
          <a:sx n="127" d="100"/>
          <a:sy n="127" d="100"/>
        </p:scale>
        <p:origin x="996" y="114"/>
      </p:cViewPr>
      <p:guideLst>
        <p:guide orient="horz" pos="2160"/>
        <p:guide pos="3840"/>
        <p:guide pos="7296"/>
        <p:guide orient="horz" pos="41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33" d="100"/>
          <a:sy n="133" d="100"/>
        </p:scale>
        <p:origin x="1800" y="1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5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sscal4.sharepoint.com/sites/Workshops/Shared%20Documents/General/May%20Revision-W42/2026/Director%20Folders/MB/Back%20Up%203-10-MB-MP%20Local%20Reserve%20Cap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sscal4-my.sharepoint.com/personal/daveh_sscal_com/Documents/SPED-MOE-HIST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https://sscal4-my.sharepoint.com/personal/daveh_sscal_com/Documents/Documents/cumulative-rev-exp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https://sscal4-my.sharepoint.com/personal/daveh_sscal_com/Documents/Documents/cumulative-rev-exp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9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../embeddings/oleObject1.bin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0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Chart%20in%20Microsoft%20PowerPoint" TargetMode="External"/><Relationship Id="rId1" Type="http://schemas.openxmlformats.org/officeDocument/2006/relationships/image" Target="../media/image54.jpe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1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20.xml"/><Relationship Id="rId1" Type="http://schemas.microsoft.com/office/2011/relationships/chartStyle" Target="style20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12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sscal4.sharepoint.com/sites/Workshops/Shared%20Documents/General/May%20Revision-W42/2026/Director%20Folders/WM/Spreadsheets/2026%20MR%20Worksheet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sscal4.sharepoint.com/sites/Workshops/Shared%20Documents/General/May%20Revision-W42/2026/Director%20Folders/WM/Spreadsheets/2026%20MR%20Workshee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sscal4.sharepoint.com/sites/Workshops/Shared%20Documents/General/May%20Revision-W42/2026/Director%20Folders/WM/Spreadsheets/2026%20MR%20Workshee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sscal4.sharepoint.com/sites/Workshops/Shared%20Documents/General/May%20Revision-W42/2026/Director%20Folders/MB/MR%20P98%20Charts%20Section%203-5,%206,%207,%208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U.S. Quarterly GDP and AI Capital Expenditures (</a:t>
            </a:r>
            <a:r>
              <a:rPr lang="en-US" dirty="0" err="1"/>
              <a:t>CapEx</a:t>
            </a:r>
            <a:r>
              <a:rPr lang="en-US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'2-1'!$B$1</c:f>
              <c:strCache>
                <c:ptCount val="1"/>
                <c:pt idx="0">
                  <c:v>GDP Growth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'2-1'!$A$2:$A$18</c:f>
              <c:strCache>
                <c:ptCount val="17"/>
                <c:pt idx="0">
                  <c:v>Q1 2022</c:v>
                </c:pt>
                <c:pt idx="1">
                  <c:v>Q2 2022</c:v>
                </c:pt>
                <c:pt idx="2">
                  <c:v>Q3 2022</c:v>
                </c:pt>
                <c:pt idx="3">
                  <c:v>Q4 2022</c:v>
                </c:pt>
                <c:pt idx="4">
                  <c:v>Q1 2023</c:v>
                </c:pt>
                <c:pt idx="5">
                  <c:v>Q2 2023</c:v>
                </c:pt>
                <c:pt idx="6">
                  <c:v>Q3 2023</c:v>
                </c:pt>
                <c:pt idx="7">
                  <c:v>Q4 2023</c:v>
                </c:pt>
                <c:pt idx="8">
                  <c:v>Q1 2024</c:v>
                </c:pt>
                <c:pt idx="9">
                  <c:v>Q2 2024</c:v>
                </c:pt>
                <c:pt idx="10">
                  <c:v>Q3 2024</c:v>
                </c:pt>
                <c:pt idx="11">
                  <c:v>Q4 2024</c:v>
                </c:pt>
                <c:pt idx="12">
                  <c:v>Q1 2025</c:v>
                </c:pt>
                <c:pt idx="13">
                  <c:v>Q2 2025</c:v>
                </c:pt>
                <c:pt idx="14">
                  <c:v>Q3 2025</c:v>
                </c:pt>
                <c:pt idx="15">
                  <c:v>Q4 2025</c:v>
                </c:pt>
                <c:pt idx="16">
                  <c:v>Q1 2026</c:v>
                </c:pt>
              </c:strCache>
            </c:strRef>
          </c:cat>
          <c:val>
            <c:numRef>
              <c:f>'2-1'!$B$2:$B$18</c:f>
            </c:numRef>
          </c:val>
          <c:extLst>
            <c:ext xmlns:c16="http://schemas.microsoft.com/office/drawing/2014/chart" uri="{C3380CC4-5D6E-409C-BE32-E72D297353CC}">
              <c16:uniqueId val="{00000000-26DF-4E36-9A78-BD2BCE3361FD}"/>
            </c:ext>
          </c:extLst>
        </c:ser>
        <c:ser>
          <c:idx val="1"/>
          <c:order val="1"/>
          <c:tx>
            <c:strRef>
              <c:f>'2-1'!$C$1</c:f>
              <c:strCache>
                <c:ptCount val="1"/>
                <c:pt idx="0">
                  <c:v>GDP Growth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'2-1'!$A$2:$A$18</c:f>
              <c:strCache>
                <c:ptCount val="17"/>
                <c:pt idx="0">
                  <c:v>Q1 2022</c:v>
                </c:pt>
                <c:pt idx="1">
                  <c:v>Q2 2022</c:v>
                </c:pt>
                <c:pt idx="2">
                  <c:v>Q3 2022</c:v>
                </c:pt>
                <c:pt idx="3">
                  <c:v>Q4 2022</c:v>
                </c:pt>
                <c:pt idx="4">
                  <c:v>Q1 2023</c:v>
                </c:pt>
                <c:pt idx="5">
                  <c:v>Q2 2023</c:v>
                </c:pt>
                <c:pt idx="6">
                  <c:v>Q3 2023</c:v>
                </c:pt>
                <c:pt idx="7">
                  <c:v>Q4 2023</c:v>
                </c:pt>
                <c:pt idx="8">
                  <c:v>Q1 2024</c:v>
                </c:pt>
                <c:pt idx="9">
                  <c:v>Q2 2024</c:v>
                </c:pt>
                <c:pt idx="10">
                  <c:v>Q3 2024</c:v>
                </c:pt>
                <c:pt idx="11">
                  <c:v>Q4 2024</c:v>
                </c:pt>
                <c:pt idx="12">
                  <c:v>Q1 2025</c:v>
                </c:pt>
                <c:pt idx="13">
                  <c:v>Q2 2025</c:v>
                </c:pt>
                <c:pt idx="14">
                  <c:v>Q3 2025</c:v>
                </c:pt>
                <c:pt idx="15">
                  <c:v>Q4 2025</c:v>
                </c:pt>
                <c:pt idx="16">
                  <c:v>Q1 2026</c:v>
                </c:pt>
              </c:strCache>
            </c:strRef>
          </c:cat>
          <c:val>
            <c:numRef>
              <c:f>'2-1'!$C$2:$C$18</c:f>
              <c:numCache>
                <c:formatCode>0.0%</c:formatCode>
                <c:ptCount val="17"/>
                <c:pt idx="0">
                  <c:v>4.0345800000000001E-2</c:v>
                </c:pt>
                <c:pt idx="1">
                  <c:v>2.4537900000000001E-2</c:v>
                </c:pt>
                <c:pt idx="2">
                  <c:v>2.3489699999999999E-2</c:v>
                </c:pt>
                <c:pt idx="3">
                  <c:v>1.31707E-2</c:v>
                </c:pt>
                <c:pt idx="4">
                  <c:v>2.31115E-2</c:v>
                </c:pt>
                <c:pt idx="5">
                  <c:v>2.7926099999999999E-2</c:v>
                </c:pt>
                <c:pt idx="6">
                  <c:v>3.2331899999999997E-2</c:v>
                </c:pt>
                <c:pt idx="7">
                  <c:v>3.3908899999999999E-2</c:v>
                </c:pt>
                <c:pt idx="8">
                  <c:v>2.8632900000000003E-2</c:v>
                </c:pt>
                <c:pt idx="9">
                  <c:v>3.1266299999999997E-2</c:v>
                </c:pt>
                <c:pt idx="10">
                  <c:v>2.7913899999999998E-2</c:v>
                </c:pt>
                <c:pt idx="11">
                  <c:v>2.3997899999999999E-2</c:v>
                </c:pt>
                <c:pt idx="12">
                  <c:v>2.0192700000000001E-2</c:v>
                </c:pt>
                <c:pt idx="13">
                  <c:v>2.0804699999999999E-2</c:v>
                </c:pt>
                <c:pt idx="14">
                  <c:v>2.3351700000000003E-2</c:v>
                </c:pt>
                <c:pt idx="15">
                  <c:v>1.9893000000000001E-2</c:v>
                </c:pt>
                <c:pt idx="16">
                  <c:v>2.6597200000000001E-2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DF-4E36-9A78-BD2BCE3361FD}"/>
            </c:ext>
          </c:extLst>
        </c:ser>
        <c:ser>
          <c:idx val="2"/>
          <c:order val="2"/>
          <c:tx>
            <c:strRef>
              <c:f>'2-1'!$D$1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'2-1'!$A$2:$A$18</c:f>
              <c:strCache>
                <c:ptCount val="17"/>
                <c:pt idx="0">
                  <c:v>Q1 2022</c:v>
                </c:pt>
                <c:pt idx="1">
                  <c:v>Q2 2022</c:v>
                </c:pt>
                <c:pt idx="2">
                  <c:v>Q3 2022</c:v>
                </c:pt>
                <c:pt idx="3">
                  <c:v>Q4 2022</c:v>
                </c:pt>
                <c:pt idx="4">
                  <c:v>Q1 2023</c:v>
                </c:pt>
                <c:pt idx="5">
                  <c:v>Q2 2023</c:v>
                </c:pt>
                <c:pt idx="6">
                  <c:v>Q3 2023</c:v>
                </c:pt>
                <c:pt idx="7">
                  <c:v>Q4 2023</c:v>
                </c:pt>
                <c:pt idx="8">
                  <c:v>Q1 2024</c:v>
                </c:pt>
                <c:pt idx="9">
                  <c:v>Q2 2024</c:v>
                </c:pt>
                <c:pt idx="10">
                  <c:v>Q3 2024</c:v>
                </c:pt>
                <c:pt idx="11">
                  <c:v>Q4 2024</c:v>
                </c:pt>
                <c:pt idx="12">
                  <c:v>Q1 2025</c:v>
                </c:pt>
                <c:pt idx="13">
                  <c:v>Q2 2025</c:v>
                </c:pt>
                <c:pt idx="14">
                  <c:v>Q3 2025</c:v>
                </c:pt>
                <c:pt idx="15">
                  <c:v>Q4 2025</c:v>
                </c:pt>
                <c:pt idx="16">
                  <c:v>Q1 2026</c:v>
                </c:pt>
              </c:strCache>
            </c:strRef>
          </c:cat>
          <c:val>
            <c:numRef>
              <c:f>'2-1'!$D$2:$D$18</c:f>
            </c:numRef>
          </c:val>
          <c:extLst>
            <c:ext xmlns:c16="http://schemas.microsoft.com/office/drawing/2014/chart" uri="{C3380CC4-5D6E-409C-BE32-E72D297353CC}">
              <c16:uniqueId val="{00000002-26DF-4E36-9A78-BD2BCE3361FD}"/>
            </c:ext>
          </c:extLst>
        </c:ser>
        <c:ser>
          <c:idx val="3"/>
          <c:order val="3"/>
          <c:tx>
            <c:strRef>
              <c:f>'2-1'!$E$1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'2-1'!$A$2:$A$18</c:f>
              <c:strCache>
                <c:ptCount val="17"/>
                <c:pt idx="0">
                  <c:v>Q1 2022</c:v>
                </c:pt>
                <c:pt idx="1">
                  <c:v>Q2 2022</c:v>
                </c:pt>
                <c:pt idx="2">
                  <c:v>Q3 2022</c:v>
                </c:pt>
                <c:pt idx="3">
                  <c:v>Q4 2022</c:v>
                </c:pt>
                <c:pt idx="4">
                  <c:v>Q1 2023</c:v>
                </c:pt>
                <c:pt idx="5">
                  <c:v>Q2 2023</c:v>
                </c:pt>
                <c:pt idx="6">
                  <c:v>Q3 2023</c:v>
                </c:pt>
                <c:pt idx="7">
                  <c:v>Q4 2023</c:v>
                </c:pt>
                <c:pt idx="8">
                  <c:v>Q1 2024</c:v>
                </c:pt>
                <c:pt idx="9">
                  <c:v>Q2 2024</c:v>
                </c:pt>
                <c:pt idx="10">
                  <c:v>Q3 2024</c:v>
                </c:pt>
                <c:pt idx="11">
                  <c:v>Q4 2024</c:v>
                </c:pt>
                <c:pt idx="12">
                  <c:v>Q1 2025</c:v>
                </c:pt>
                <c:pt idx="13">
                  <c:v>Q2 2025</c:v>
                </c:pt>
                <c:pt idx="14">
                  <c:v>Q3 2025</c:v>
                </c:pt>
                <c:pt idx="15">
                  <c:v>Q4 2025</c:v>
                </c:pt>
                <c:pt idx="16">
                  <c:v>Q1 2026</c:v>
                </c:pt>
              </c:strCache>
            </c:strRef>
          </c:cat>
          <c:val>
            <c:numRef>
              <c:f>'2-1'!$E$2:$E$18</c:f>
            </c:numRef>
          </c:val>
          <c:extLst>
            <c:ext xmlns:c16="http://schemas.microsoft.com/office/drawing/2014/chart" uri="{C3380CC4-5D6E-409C-BE32-E72D297353CC}">
              <c16:uniqueId val="{00000003-26DF-4E36-9A78-BD2BCE3361FD}"/>
            </c:ext>
          </c:extLst>
        </c:ser>
        <c:ser>
          <c:idx val="4"/>
          <c:order val="4"/>
          <c:tx>
            <c:strRef>
              <c:f>'2-1'!$F$1</c:f>
              <c:strCache>
                <c:ptCount val="1"/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'2-1'!$A$2:$A$18</c:f>
              <c:strCache>
                <c:ptCount val="17"/>
                <c:pt idx="0">
                  <c:v>Q1 2022</c:v>
                </c:pt>
                <c:pt idx="1">
                  <c:v>Q2 2022</c:v>
                </c:pt>
                <c:pt idx="2">
                  <c:v>Q3 2022</c:v>
                </c:pt>
                <c:pt idx="3">
                  <c:v>Q4 2022</c:v>
                </c:pt>
                <c:pt idx="4">
                  <c:v>Q1 2023</c:v>
                </c:pt>
                <c:pt idx="5">
                  <c:v>Q2 2023</c:v>
                </c:pt>
                <c:pt idx="6">
                  <c:v>Q3 2023</c:v>
                </c:pt>
                <c:pt idx="7">
                  <c:v>Q4 2023</c:v>
                </c:pt>
                <c:pt idx="8">
                  <c:v>Q1 2024</c:v>
                </c:pt>
                <c:pt idx="9">
                  <c:v>Q2 2024</c:v>
                </c:pt>
                <c:pt idx="10">
                  <c:v>Q3 2024</c:v>
                </c:pt>
                <c:pt idx="11">
                  <c:v>Q4 2024</c:v>
                </c:pt>
                <c:pt idx="12">
                  <c:v>Q1 2025</c:v>
                </c:pt>
                <c:pt idx="13">
                  <c:v>Q2 2025</c:v>
                </c:pt>
                <c:pt idx="14">
                  <c:v>Q3 2025</c:v>
                </c:pt>
                <c:pt idx="15">
                  <c:v>Q4 2025</c:v>
                </c:pt>
                <c:pt idx="16">
                  <c:v>Q1 2026</c:v>
                </c:pt>
              </c:strCache>
            </c:strRef>
          </c:cat>
          <c:val>
            <c:numRef>
              <c:f>'2-1'!$F$2:$F$18</c:f>
            </c:numRef>
          </c:val>
          <c:extLst>
            <c:ext xmlns:c16="http://schemas.microsoft.com/office/drawing/2014/chart" uri="{C3380CC4-5D6E-409C-BE32-E72D297353CC}">
              <c16:uniqueId val="{00000004-26DF-4E36-9A78-BD2BCE3361FD}"/>
            </c:ext>
          </c:extLst>
        </c:ser>
        <c:ser>
          <c:idx val="5"/>
          <c:order val="5"/>
          <c:tx>
            <c:strRef>
              <c:f>'2-1'!$G$1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'2-1'!$A$2:$A$18</c:f>
              <c:strCache>
                <c:ptCount val="17"/>
                <c:pt idx="0">
                  <c:v>Q1 2022</c:v>
                </c:pt>
                <c:pt idx="1">
                  <c:v>Q2 2022</c:v>
                </c:pt>
                <c:pt idx="2">
                  <c:v>Q3 2022</c:v>
                </c:pt>
                <c:pt idx="3">
                  <c:v>Q4 2022</c:v>
                </c:pt>
                <c:pt idx="4">
                  <c:v>Q1 2023</c:v>
                </c:pt>
                <c:pt idx="5">
                  <c:v>Q2 2023</c:v>
                </c:pt>
                <c:pt idx="6">
                  <c:v>Q3 2023</c:v>
                </c:pt>
                <c:pt idx="7">
                  <c:v>Q4 2023</c:v>
                </c:pt>
                <c:pt idx="8">
                  <c:v>Q1 2024</c:v>
                </c:pt>
                <c:pt idx="9">
                  <c:v>Q2 2024</c:v>
                </c:pt>
                <c:pt idx="10">
                  <c:v>Q3 2024</c:v>
                </c:pt>
                <c:pt idx="11">
                  <c:v>Q4 2024</c:v>
                </c:pt>
                <c:pt idx="12">
                  <c:v>Q1 2025</c:v>
                </c:pt>
                <c:pt idx="13">
                  <c:v>Q2 2025</c:v>
                </c:pt>
                <c:pt idx="14">
                  <c:v>Q3 2025</c:v>
                </c:pt>
                <c:pt idx="15">
                  <c:v>Q4 2025</c:v>
                </c:pt>
                <c:pt idx="16">
                  <c:v>Q1 2026</c:v>
                </c:pt>
              </c:strCache>
            </c:strRef>
          </c:cat>
          <c:val>
            <c:numRef>
              <c:f>'2-1'!$G$2:$G$18</c:f>
            </c:numRef>
          </c:val>
          <c:extLst>
            <c:ext xmlns:c16="http://schemas.microsoft.com/office/drawing/2014/chart" uri="{C3380CC4-5D6E-409C-BE32-E72D297353CC}">
              <c16:uniqueId val="{00000005-26DF-4E36-9A78-BD2BCE336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overlap val="-27"/>
        <c:axId val="1164965120"/>
        <c:axId val="2007465328"/>
      </c:barChart>
      <c:lineChart>
        <c:grouping val="standard"/>
        <c:varyColors val="0"/>
        <c:ser>
          <c:idx val="6"/>
          <c:order val="6"/>
          <c:tx>
            <c:strRef>
              <c:f>'2-1'!$H$1</c:f>
              <c:strCache>
                <c:ptCount val="1"/>
                <c:pt idx="0">
                  <c:v>CapEx AI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6"/>
              <c:layout>
                <c:manualLayout>
                  <c:x val="-2.9963681815584318E-2"/>
                  <c:y val="-5.9240953898565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6DF-4E36-9A78-BD2BCE3361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'2-1'!$A$2:$A$18</c:f>
              <c:strCache>
                <c:ptCount val="17"/>
                <c:pt idx="0">
                  <c:v>Q1 2022</c:v>
                </c:pt>
                <c:pt idx="1">
                  <c:v>Q2 2022</c:v>
                </c:pt>
                <c:pt idx="2">
                  <c:v>Q3 2022</c:v>
                </c:pt>
                <c:pt idx="3">
                  <c:v>Q4 2022</c:v>
                </c:pt>
                <c:pt idx="4">
                  <c:v>Q1 2023</c:v>
                </c:pt>
                <c:pt idx="5">
                  <c:v>Q2 2023</c:v>
                </c:pt>
                <c:pt idx="6">
                  <c:v>Q3 2023</c:v>
                </c:pt>
                <c:pt idx="7">
                  <c:v>Q4 2023</c:v>
                </c:pt>
                <c:pt idx="8">
                  <c:v>Q1 2024</c:v>
                </c:pt>
                <c:pt idx="9">
                  <c:v>Q2 2024</c:v>
                </c:pt>
                <c:pt idx="10">
                  <c:v>Q3 2024</c:v>
                </c:pt>
                <c:pt idx="11">
                  <c:v>Q4 2024</c:v>
                </c:pt>
                <c:pt idx="12">
                  <c:v>Q1 2025</c:v>
                </c:pt>
                <c:pt idx="13">
                  <c:v>Q2 2025</c:v>
                </c:pt>
                <c:pt idx="14">
                  <c:v>Q3 2025</c:v>
                </c:pt>
                <c:pt idx="15">
                  <c:v>Q4 2025</c:v>
                </c:pt>
                <c:pt idx="16">
                  <c:v>Q1 2026</c:v>
                </c:pt>
              </c:strCache>
            </c:strRef>
          </c:cat>
          <c:val>
            <c:numRef>
              <c:f>'2-1'!$H$2:$H$18</c:f>
              <c:numCache>
                <c:formatCode>_("$"* #,##0.0_);_("$"* \(#,##0.0\);_("$"* "-"??_);_(@_)</c:formatCode>
                <c:ptCount val="17"/>
                <c:pt idx="0">
                  <c:v>36.6</c:v>
                </c:pt>
                <c:pt idx="1">
                  <c:v>38.200000000000003</c:v>
                </c:pt>
                <c:pt idx="2">
                  <c:v>40.1</c:v>
                </c:pt>
                <c:pt idx="3">
                  <c:v>40.799999999999997</c:v>
                </c:pt>
                <c:pt idx="4">
                  <c:v>35.299999999999997</c:v>
                </c:pt>
                <c:pt idx="5">
                  <c:v>34.799999999999997</c:v>
                </c:pt>
                <c:pt idx="6">
                  <c:v>38.9</c:v>
                </c:pt>
                <c:pt idx="7">
                  <c:v>45.4</c:v>
                </c:pt>
                <c:pt idx="8">
                  <c:v>47.9</c:v>
                </c:pt>
                <c:pt idx="9">
                  <c:v>58.000000000000007</c:v>
                </c:pt>
                <c:pt idx="10">
                  <c:v>64</c:v>
                </c:pt>
                <c:pt idx="11">
                  <c:v>79.8</c:v>
                </c:pt>
                <c:pt idx="12">
                  <c:v>76.5</c:v>
                </c:pt>
                <c:pt idx="13">
                  <c:v>96.300000000000011</c:v>
                </c:pt>
                <c:pt idx="14">
                  <c:v>108.19999999999999</c:v>
                </c:pt>
                <c:pt idx="15">
                  <c:v>127.7</c:v>
                </c:pt>
                <c:pt idx="16">
                  <c:v>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6DF-4E36-9A78-BD2BCE336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0618976"/>
        <c:axId val="1170617536"/>
      </c:lineChart>
      <c:catAx>
        <c:axId val="116496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7465328"/>
        <c:crosses val="autoZero"/>
        <c:auto val="1"/>
        <c:lblAlgn val="ctr"/>
        <c:lblOffset val="100"/>
        <c:noMultiLvlLbl val="0"/>
      </c:catAx>
      <c:valAx>
        <c:axId val="20074653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Quarterly GDP (%)</a:t>
                </a:r>
              </a:p>
            </c:rich>
          </c:tx>
          <c:layout>
            <c:manualLayout>
              <c:xMode val="edge"/>
              <c:yMode val="edge"/>
              <c:x val="3.2146554539034438E-3"/>
              <c:y val="0.278025678378122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4965120"/>
        <c:crosses val="autoZero"/>
        <c:crossBetween val="between"/>
      </c:valAx>
      <c:valAx>
        <c:axId val="117061753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Quarterly AI CapEx </a:t>
                </a:r>
              </a:p>
              <a:p>
                <a:pPr>
                  <a:defRPr/>
                </a:pPr>
                <a:r>
                  <a:rPr lang="en-US"/>
                  <a:t>(In billions)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_);_(&quot;$&quot;* \(#,##0.0\);_(&quot;$&quot;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0618976"/>
        <c:crosses val="max"/>
        <c:crossBetween val="between"/>
      </c:valAx>
      <c:catAx>
        <c:axId val="1170618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06175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pPr>
            <a:r>
              <a:rPr lang="en-US" sz="1600" b="1" strike="noStrike" spc="0">
                <a:solidFill>
                  <a:schemeClr val="tx1"/>
                </a:solidFill>
                <a:latin typeface="Arial Narrow" panose="020B0606020202030204" pitchFamily="34" charset="0"/>
              </a:rPr>
              <a:t>In billions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Constitutional Funding level</c:v>
                </c:pt>
              </c:strCache>
            </c:strRef>
          </c:tx>
          <c:spPr>
            <a:pattFill prst="wdUpDiag">
              <a:fgClr>
                <a:schemeClr val="accent2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Governor's Budget</c:v>
                </c:pt>
                <c:pt idx="1">
                  <c:v>May Revision</c:v>
                </c:pt>
              </c:strCache>
            </c:strRef>
          </c:cat>
          <c:val>
            <c:numRef>
              <c:f>Sheet1!$B$2:$B$3</c:f>
              <c:numCache>
                <c:formatCode>"$"#,##0.0</c:formatCode>
                <c:ptCount val="2"/>
                <c:pt idx="0">
                  <c:v>121.4</c:v>
                </c:pt>
                <c:pt idx="1">
                  <c:v>125.1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6C-4620-BF61-617EDE8CB5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Proposed Funding Level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4546A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96C-4620-BF61-617EDE8CB5EA}"/>
              </c:ext>
            </c:extLst>
          </c:dPt>
          <c:dPt>
            <c:idx val="1"/>
            <c:invertIfNegative val="0"/>
            <c:bubble3D val="0"/>
            <c:spPr>
              <a:solidFill>
                <a:srgbClr val="44546A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6C-4620-BF61-617EDE8CB5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Governor's Budget</c:v>
                </c:pt>
                <c:pt idx="1">
                  <c:v>May Revision</c:v>
                </c:pt>
              </c:strCache>
            </c:strRef>
          </c:cat>
          <c:val>
            <c:numRef>
              <c:f>Sheet1!$C$2:$C$3</c:f>
              <c:numCache>
                <c:formatCode>"$"#,##0.0</c:formatCode>
                <c:ptCount val="2"/>
                <c:pt idx="0">
                  <c:v>115.9</c:v>
                </c:pt>
                <c:pt idx="1">
                  <c:v>121.2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6C-4620-BF61-617EDE8CB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439293696"/>
        <c:axId val="1439294176"/>
      </c:barChart>
      <c:catAx>
        <c:axId val="1439293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20" normalizeH="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439294176"/>
        <c:crosses val="autoZero"/>
        <c:auto val="1"/>
        <c:lblAlgn val="ctr"/>
        <c:lblOffset val="100"/>
        <c:noMultiLvlLbl val="0"/>
      </c:catAx>
      <c:valAx>
        <c:axId val="1439294176"/>
        <c:scaling>
          <c:orientation val="minMax"/>
        </c:scaling>
        <c:delete val="1"/>
        <c:axPos val="l"/>
        <c:numFmt formatCode="&quot;$&quot;#,##0.0" sourceLinked="1"/>
        <c:majorTickMark val="out"/>
        <c:minorTickMark val="none"/>
        <c:tickLblPos val="nextTo"/>
        <c:crossAx val="1439293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1835128763761275E-3"/>
          <c:y val="0.92333288686592974"/>
          <c:w val="0.9830254156362167"/>
          <c:h val="7.42230889848024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/>
              <a:t>PSSSA Balance</a:t>
            </a:r>
          </a:p>
        </c:rich>
      </c:tx>
      <c:layout>
        <c:manualLayout>
          <c:xMode val="edge"/>
          <c:yMode val="edge"/>
          <c:x val="0.25800450946121689"/>
          <c:y val="2.68271564333739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236994791590626E-2"/>
          <c:y val="0.26462983065727169"/>
          <c:w val="0.69100401135271472"/>
          <c:h val="0.6327161608691491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591-4AA7-AF17-93FA04CA771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432A563-B246-4469-A9F7-68FB753D1513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591-4AA7-AF17-93FA04CA77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</c:f>
              <c:strCache>
                <c:ptCount val="1"/>
                <c:pt idx="0">
                  <c:v>2025-26 Reserves</c:v>
                </c:pt>
              </c:strCache>
            </c:strRef>
          </c:cat>
          <c:val>
            <c:numRef>
              <c:f>Sheet1!$C$2</c:f>
              <c:numCache>
                <c:formatCode>_("$"* #,##0.0_);_("$"* \(#,##0.0\);_("$"* "-"??_);_(@_)</c:formatCode>
                <c:ptCount val="1"/>
                <c:pt idx="0">
                  <c:v>10.3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91-4AA7-AF17-93FA04CA77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10998559"/>
        <c:axId val="1111006719"/>
      </c:barChart>
      <c:catAx>
        <c:axId val="11109985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111006719"/>
        <c:crossesAt val="0"/>
        <c:auto val="1"/>
        <c:lblAlgn val="ctr"/>
        <c:lblOffset val="100"/>
        <c:noMultiLvlLbl val="0"/>
      </c:catAx>
      <c:valAx>
        <c:axId val="1111006719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400"/>
                  <a:t>(In billions)</a:t>
                </a:r>
              </a:p>
            </c:rich>
          </c:tx>
          <c:layout>
            <c:manualLayout>
              <c:xMode val="edge"/>
              <c:yMode val="edge"/>
              <c:x val="0.93472781154349616"/>
              <c:y val="0.412808467411025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_);_(&quot;$&quot;* \(#,##0.0\);_(&quot;$&quot;* &quot;-&quot;??_);_(@_)" sourceLinked="1"/>
        <c:majorTickMark val="out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110998559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204832072215584E-2"/>
          <c:y val="2.7758501040943788E-2"/>
          <c:w val="0.94159033585556884"/>
          <c:h val="0.766396549494463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Slides!$B$61</c:f>
              <c:strCache>
                <c:ptCount val="1"/>
                <c:pt idx="0">
                  <c:v>State</c:v>
                </c:pt>
              </c:strCache>
            </c:strRef>
          </c:tx>
          <c:spPr>
            <a:solidFill>
              <a:srgbClr val="667C8C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Slides!$A$66:$A$76</c:f>
              <c:strCache>
                <c:ptCount val="11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  <c:pt idx="6">
                  <c:v>2020-21</c:v>
                </c:pt>
                <c:pt idx="7">
                  <c:v>2021-22</c:v>
                </c:pt>
                <c:pt idx="8">
                  <c:v>2022-23</c:v>
                </c:pt>
                <c:pt idx="9">
                  <c:v>2023-24</c:v>
                </c:pt>
                <c:pt idx="10">
                  <c:v>2024-25</c:v>
                </c:pt>
              </c:strCache>
            </c:strRef>
          </c:cat>
          <c:val>
            <c:numRef>
              <c:f>Slides!$B$66:$B$76</c:f>
              <c:numCache>
                <c:formatCode>0.00%</c:formatCode>
                <c:ptCount val="11"/>
                <c:pt idx="0">
                  <c:v>0.22788498665096046</c:v>
                </c:pt>
                <c:pt idx="1">
                  <c:v>0.21425088037701648</c:v>
                </c:pt>
                <c:pt idx="2">
                  <c:v>0.20428754395411558</c:v>
                </c:pt>
                <c:pt idx="3">
                  <c:v>0.19282024786369625</c:v>
                </c:pt>
                <c:pt idx="4">
                  <c:v>0.18578838510750353</c:v>
                </c:pt>
                <c:pt idx="5">
                  <c:v>0.19286707007145854</c:v>
                </c:pt>
                <c:pt idx="6">
                  <c:v>0.20577373301252144</c:v>
                </c:pt>
                <c:pt idx="7">
                  <c:v>0.24651933844072549</c:v>
                </c:pt>
                <c:pt idx="8">
                  <c:v>0.21601523831035449</c:v>
                </c:pt>
                <c:pt idx="9">
                  <c:v>0.19188086179185268</c:v>
                </c:pt>
                <c:pt idx="10">
                  <c:v>0.18052125082991971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8A-46E5-B929-B44DC6276E1A}"/>
            </c:ext>
          </c:extLst>
        </c:ser>
        <c:ser>
          <c:idx val="1"/>
          <c:order val="1"/>
          <c:tx>
            <c:strRef>
              <c:f>Slides!$C$61</c:f>
              <c:strCache>
                <c:ptCount val="1"/>
                <c:pt idx="0">
                  <c:v>Federal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Slides!$A$66:$A$76</c:f>
              <c:strCache>
                <c:ptCount val="11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  <c:pt idx="6">
                  <c:v>2020-21</c:v>
                </c:pt>
                <c:pt idx="7">
                  <c:v>2021-22</c:v>
                </c:pt>
                <c:pt idx="8">
                  <c:v>2022-23</c:v>
                </c:pt>
                <c:pt idx="9">
                  <c:v>2023-24</c:v>
                </c:pt>
                <c:pt idx="10">
                  <c:v>2024-25</c:v>
                </c:pt>
              </c:strCache>
            </c:strRef>
          </c:cat>
          <c:val>
            <c:numRef>
              <c:f>Slides!$C$66:$C$76</c:f>
              <c:numCache>
                <c:formatCode>0.00%</c:formatCode>
                <c:ptCount val="11"/>
                <c:pt idx="0">
                  <c:v>0.11034741714649821</c:v>
                </c:pt>
                <c:pt idx="1">
                  <c:v>9.9563402176993804E-2</c:v>
                </c:pt>
                <c:pt idx="2">
                  <c:v>9.808095186094648E-2</c:v>
                </c:pt>
                <c:pt idx="3">
                  <c:v>9.1820117588712877E-2</c:v>
                </c:pt>
                <c:pt idx="4">
                  <c:v>8.799519453430879E-2</c:v>
                </c:pt>
                <c:pt idx="5">
                  <c:v>8.4726703486295463E-2</c:v>
                </c:pt>
                <c:pt idx="6">
                  <c:v>8.1818877466752968E-2</c:v>
                </c:pt>
                <c:pt idx="7">
                  <c:v>8.5501819067640955E-2</c:v>
                </c:pt>
                <c:pt idx="8">
                  <c:v>8.2503014585967399E-2</c:v>
                </c:pt>
                <c:pt idx="9">
                  <c:v>7.3042008545688986E-2</c:v>
                </c:pt>
                <c:pt idx="10">
                  <c:v>6.6461055510343064E-2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8A-46E5-B929-B44DC6276E1A}"/>
            </c:ext>
          </c:extLst>
        </c:ser>
        <c:ser>
          <c:idx val="2"/>
          <c:order val="2"/>
          <c:tx>
            <c:strRef>
              <c:f>Slides!$D$61</c:f>
              <c:strCache>
                <c:ptCount val="1"/>
                <c:pt idx="0">
                  <c:v> Local </c:v>
                </c:pt>
              </c:strCache>
            </c:strRef>
          </c:tx>
          <c:spPr>
            <a:solidFill>
              <a:srgbClr val="91CF50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Slides!$A$66:$A$76</c:f>
              <c:strCache>
                <c:ptCount val="11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  <c:pt idx="6">
                  <c:v>2020-21</c:v>
                </c:pt>
                <c:pt idx="7">
                  <c:v>2021-22</c:v>
                </c:pt>
                <c:pt idx="8">
                  <c:v>2022-23</c:v>
                </c:pt>
                <c:pt idx="9">
                  <c:v>2023-24</c:v>
                </c:pt>
                <c:pt idx="10">
                  <c:v>2024-25</c:v>
                </c:pt>
              </c:strCache>
            </c:strRef>
          </c:cat>
          <c:val>
            <c:numRef>
              <c:f>Slides!$D$66:$D$76</c:f>
              <c:numCache>
                <c:formatCode>0.00%</c:formatCode>
                <c:ptCount val="11"/>
                <c:pt idx="0">
                  <c:v>0.1522973813694235</c:v>
                </c:pt>
                <c:pt idx="1">
                  <c:v>0.1374718027007755</c:v>
                </c:pt>
                <c:pt idx="2">
                  <c:v>0.12691956695965856</c:v>
                </c:pt>
                <c:pt idx="3">
                  <c:v>0.12489142939958343</c:v>
                </c:pt>
                <c:pt idx="4">
                  <c:v>0.11960255700421567</c:v>
                </c:pt>
                <c:pt idx="5">
                  <c:v>0.12026210236111846</c:v>
                </c:pt>
                <c:pt idx="6">
                  <c:v>0.12950556473106539</c:v>
                </c:pt>
                <c:pt idx="7">
                  <c:v>0.13400150505315178</c:v>
                </c:pt>
                <c:pt idx="8">
                  <c:v>0.13690489918973181</c:v>
                </c:pt>
                <c:pt idx="9">
                  <c:v>0.13101616004684666</c:v>
                </c:pt>
                <c:pt idx="10">
                  <c:v>0.12535531741396252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8A-46E5-B929-B44DC6276E1A}"/>
            </c:ext>
          </c:extLst>
        </c:ser>
        <c:ser>
          <c:idx val="3"/>
          <c:order val="3"/>
          <c:tx>
            <c:strRef>
              <c:f>Slides!$E$61</c:f>
              <c:strCache>
                <c:ptCount val="1"/>
                <c:pt idx="0">
                  <c:v>Contribution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Slides!$A$66:$A$76</c:f>
              <c:strCache>
                <c:ptCount val="11"/>
                <c:pt idx="0">
                  <c:v>2014-15</c:v>
                </c:pt>
                <c:pt idx="1">
                  <c:v>2015-16</c:v>
                </c:pt>
                <c:pt idx="2">
                  <c:v>2016-17</c:v>
                </c:pt>
                <c:pt idx="3">
                  <c:v>2017-18</c:v>
                </c:pt>
                <c:pt idx="4">
                  <c:v>2018-19</c:v>
                </c:pt>
                <c:pt idx="5">
                  <c:v>2019-20</c:v>
                </c:pt>
                <c:pt idx="6">
                  <c:v>2020-21</c:v>
                </c:pt>
                <c:pt idx="7">
                  <c:v>2021-22</c:v>
                </c:pt>
                <c:pt idx="8">
                  <c:v>2022-23</c:v>
                </c:pt>
                <c:pt idx="9">
                  <c:v>2023-24</c:v>
                </c:pt>
                <c:pt idx="10">
                  <c:v>2024-25</c:v>
                </c:pt>
              </c:strCache>
            </c:strRef>
          </c:cat>
          <c:val>
            <c:numRef>
              <c:f>Slides!$E$66:$E$76</c:f>
              <c:numCache>
                <c:formatCode>0.00%</c:formatCode>
                <c:ptCount val="11"/>
                <c:pt idx="0">
                  <c:v>0.50947021483311783</c:v>
                </c:pt>
                <c:pt idx="1">
                  <c:v>0.54871391474521425</c:v>
                </c:pt>
                <c:pt idx="2">
                  <c:v>0.57071193722527935</c:v>
                </c:pt>
                <c:pt idx="3">
                  <c:v>0.59046820514800746</c:v>
                </c:pt>
                <c:pt idx="4">
                  <c:v>0.60661386335397205</c:v>
                </c:pt>
                <c:pt idx="5">
                  <c:v>0.6021441240811275</c:v>
                </c:pt>
                <c:pt idx="6">
                  <c:v>0.58290182478966024</c:v>
                </c:pt>
                <c:pt idx="7">
                  <c:v>0.53397733743848175</c:v>
                </c:pt>
                <c:pt idx="8">
                  <c:v>0.56457684791394624</c:v>
                </c:pt>
                <c:pt idx="9">
                  <c:v>0.60406096961561173</c:v>
                </c:pt>
                <c:pt idx="10">
                  <c:v>0.6276623762457747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8A-46E5-B929-B44DC6276E1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487031280"/>
        <c:axId val="1487018320"/>
      </c:barChart>
      <c:catAx>
        <c:axId val="1487031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487018320"/>
        <c:crosses val="autoZero"/>
        <c:auto val="1"/>
        <c:lblAlgn val="ctr"/>
        <c:lblOffset val="50"/>
        <c:noMultiLvlLbl val="0"/>
      </c:catAx>
      <c:valAx>
        <c:axId val="14870183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148703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800"/>
              <a:t>Cumulative Revenue and Expenses Growth per ADA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39041317790051E-2"/>
          <c:y val="0.16541512947241843"/>
          <c:w val="0.91885040384969885"/>
          <c:h val="0.58127828084648414"/>
        </c:manualLayout>
      </c:layout>
      <c:lineChart>
        <c:grouping val="standard"/>
        <c:varyColors val="0"/>
        <c:ser>
          <c:idx val="1"/>
          <c:order val="0"/>
          <c:tx>
            <c:strRef>
              <c:f>'revised charts per ADA'!$U$21</c:f>
              <c:strCache>
                <c:ptCount val="1"/>
                <c:pt idx="0">
                  <c:v> LCFF Funding Growth </c:v>
                </c:pt>
              </c:strCache>
            </c:strRef>
          </c:tx>
          <c:spPr>
            <a:ln w="28575" cap="rnd">
              <a:solidFill>
                <a:srgbClr val="3A5A6E"/>
              </a:solidFill>
              <a:round/>
            </a:ln>
            <a:effectLst/>
          </c:spPr>
          <c:marker>
            <c:symbol val="none"/>
          </c:marker>
          <c:dLbls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9F-4621-BC63-2A7597D9174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'revised data per ADA'!$D$18:$D$29</c:f>
              <c:strCache>
                <c:ptCount val="12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  <c:pt idx="5">
                  <c:v>2018-19</c:v>
                </c:pt>
                <c:pt idx="6">
                  <c:v>2019-20</c:v>
                </c:pt>
                <c:pt idx="7">
                  <c:v>2020-21</c:v>
                </c:pt>
                <c:pt idx="8">
                  <c:v>2021-22</c:v>
                </c:pt>
                <c:pt idx="9">
                  <c:v>2022-23</c:v>
                </c:pt>
                <c:pt idx="10">
                  <c:v>2023-24</c:v>
                </c:pt>
                <c:pt idx="11">
                  <c:v>2024-25</c:v>
                </c:pt>
              </c:strCache>
            </c:strRef>
          </c:cat>
          <c:val>
            <c:numRef>
              <c:f>'revised data per ADA'!$G$18:$G$29</c:f>
              <c:numCache>
                <c:formatCode>0.00%</c:formatCode>
                <c:ptCount val="12"/>
                <c:pt idx="0">
                  <c:v>0</c:v>
                </c:pt>
                <c:pt idx="1">
                  <c:v>0.11810000000000009</c:v>
                </c:pt>
                <c:pt idx="2">
                  <c:v>0.26758996999999995</c:v>
                </c:pt>
                <c:pt idx="3">
                  <c:v>0.3407299112690001</c:v>
                </c:pt>
                <c:pt idx="4">
                  <c:v>0.37478445101523272</c:v>
                </c:pt>
                <c:pt idx="5">
                  <c:v>0.46978205658038519</c:v>
                </c:pt>
                <c:pt idx="6">
                  <c:v>0.5176969516249057</c:v>
                </c:pt>
                <c:pt idx="7">
                  <c:v>0.5176969516249057</c:v>
                </c:pt>
                <c:pt idx="8">
                  <c:v>0.59464418707228828</c:v>
                </c:pt>
                <c:pt idx="9">
                  <c:v>0.8060940062780737</c:v>
                </c:pt>
                <c:pt idx="10">
                  <c:v>0.95455493359413146</c:v>
                </c:pt>
                <c:pt idx="11">
                  <c:v>0.9754686713835885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9F-4621-BC63-2A7597D91741}"/>
            </c:ext>
          </c:extLst>
        </c:ser>
        <c:ser>
          <c:idx val="0"/>
          <c:order val="1"/>
          <c:tx>
            <c:strRef>
              <c:f>'revised charts per ADA'!$U$22</c:f>
              <c:strCache>
                <c:ptCount val="1"/>
                <c:pt idx="0">
                  <c:v> Expenses </c:v>
                </c:pt>
              </c:strCache>
            </c:strRef>
          </c:tx>
          <c:spPr>
            <a:ln w="28575" cap="rnd">
              <a:solidFill>
                <a:srgbClr val="E97132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9F-4621-BC63-2A7597D9174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'revised data per ADA'!$D$18:$D$29</c:f>
              <c:strCache>
                <c:ptCount val="12"/>
                <c:pt idx="0">
                  <c:v>2013-14</c:v>
                </c:pt>
                <c:pt idx="1">
                  <c:v>2014-15</c:v>
                </c:pt>
                <c:pt idx="2">
                  <c:v>2015-16</c:v>
                </c:pt>
                <c:pt idx="3">
                  <c:v>2016-17</c:v>
                </c:pt>
                <c:pt idx="4">
                  <c:v>2017-18</c:v>
                </c:pt>
                <c:pt idx="5">
                  <c:v>2018-19</c:v>
                </c:pt>
                <c:pt idx="6">
                  <c:v>2019-20</c:v>
                </c:pt>
                <c:pt idx="7">
                  <c:v>2020-21</c:v>
                </c:pt>
                <c:pt idx="8">
                  <c:v>2021-22</c:v>
                </c:pt>
                <c:pt idx="9">
                  <c:v>2022-23</c:v>
                </c:pt>
                <c:pt idx="10">
                  <c:v>2023-24</c:v>
                </c:pt>
                <c:pt idx="11">
                  <c:v>2024-25</c:v>
                </c:pt>
              </c:strCache>
            </c:strRef>
          </c:cat>
          <c:val>
            <c:numRef>
              <c:f>'revised data per ADA'!$O$18:$O$29</c:f>
              <c:numCache>
                <c:formatCode>0.00%</c:formatCode>
                <c:ptCount val="12"/>
                <c:pt idx="0">
                  <c:v>0</c:v>
                </c:pt>
                <c:pt idx="1">
                  <c:v>0.10374916102583143</c:v>
                </c:pt>
                <c:pt idx="2">
                  <c:v>0.21159120316904279</c:v>
                </c:pt>
                <c:pt idx="3">
                  <c:v>0.30076958524373509</c:v>
                </c:pt>
                <c:pt idx="4">
                  <c:v>0.36039078417767567</c:v>
                </c:pt>
                <c:pt idx="5">
                  <c:v>0.46764907129683841</c:v>
                </c:pt>
                <c:pt idx="6">
                  <c:v>0.504451927994231</c:v>
                </c:pt>
                <c:pt idx="7">
                  <c:v>0.58314652527447297</c:v>
                </c:pt>
                <c:pt idx="8">
                  <c:v>0.71510987839146756</c:v>
                </c:pt>
                <c:pt idx="9">
                  <c:v>0.90913001448365116</c:v>
                </c:pt>
                <c:pt idx="10">
                  <c:v>1.1317862071088096</c:v>
                </c:pt>
                <c:pt idx="11">
                  <c:v>1.2728032138001999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29F-4621-BC63-2A7597D917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4737295"/>
        <c:axId val="224736815"/>
      </c:lineChart>
      <c:catAx>
        <c:axId val="224737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224736815"/>
        <c:crosses val="autoZero"/>
        <c:auto val="1"/>
        <c:lblAlgn val="ctr"/>
        <c:lblOffset val="100"/>
        <c:noMultiLvlLbl val="0"/>
      </c:catAx>
      <c:valAx>
        <c:axId val="224736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224737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324122817904506"/>
          <c:y val="0.88882441364793485"/>
          <c:w val="0.32712748650372969"/>
          <c:h val="0.106308003762219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800"/>
              <a:t>Cumulative Change per ADA by Category (2013-14 to 2024-25)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'revised charts per ADA'!$U$20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wdUpDiag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153-4A02-82D9-64DCCEA2485D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('revised charts per ADA'!$T$21:$U$22,'revised charts per ADA'!$T$24:$U$30)</c:f>
              <c:multiLvlStrCache>
                <c:ptCount val="9"/>
                <c:lvl>
                  <c:pt idx="0">
                    <c:v> LCFF Funding Growth </c:v>
                  </c:pt>
                  <c:pt idx="1">
                    <c:v> Expenses </c:v>
                  </c:pt>
                  <c:pt idx="2">
                    <c:v>Salaries</c:v>
                  </c:pt>
                  <c:pt idx="3">
                    <c:v>Health and Welfare Benefits</c:v>
                  </c:pt>
                  <c:pt idx="4">
                    <c:v> Retirement </c:v>
                  </c:pt>
                  <c:pt idx="5">
                    <c:v> Workers' Compensation </c:v>
                  </c:pt>
                  <c:pt idx="6">
                    <c:v>  Unemployment Insurance </c:v>
                  </c:pt>
                  <c:pt idx="7">
                    <c:v> Books and Supplies </c:v>
                  </c:pt>
                  <c:pt idx="8">
                    <c:v> Services </c:v>
                  </c:pt>
                </c:lvl>
                <c:lvl>
                  <c:pt idx="2">
                    <c:v>Components of Expenses</c:v>
                  </c:pt>
                </c:lvl>
              </c:multiLvlStrCache>
            </c:multiLvlStrRef>
          </c:cat>
          <c:val>
            <c:numRef>
              <c:f>('revised charts per ADA'!$V$21:$V$22,'revised charts per ADA'!$V$24:$V$30)</c:f>
              <c:numCache>
                <c:formatCode>0.00%</c:formatCode>
                <c:ptCount val="9"/>
                <c:pt idx="0">
                  <c:v>0.9754686713835885</c:v>
                </c:pt>
                <c:pt idx="1">
                  <c:v>1.2728032138001999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153-4A02-82D9-64DCCEA2485D}"/>
            </c:ext>
          </c:extLst>
        </c:ser>
        <c:ser>
          <c:idx val="1"/>
          <c:order val="1"/>
          <c:tx>
            <c:strRef>
              <c:f>'revised charts per ADA'!$W$20</c:f>
              <c:strCache>
                <c:ptCount val="1"/>
                <c:pt idx="0">
                  <c:v> Components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1.0601862738935308E-3"/>
                  <c:y val="1.66226676005243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53-4A02-82D9-64DCCEA2485D}"/>
                </c:ext>
              </c:extLst>
            </c:dLbl>
            <c:dLbl>
              <c:idx val="5"/>
              <c:layout>
                <c:manualLayout>
                  <c:x val="0"/>
                  <c:y val="-3.6492286694323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53-4A02-82D9-64DCCEA2485D}"/>
                </c:ext>
              </c:extLst>
            </c:dLbl>
            <c:dLbl>
              <c:idx val="6"/>
              <c:layout>
                <c:manualLayout>
                  <c:x val="0"/>
                  <c:y val="-1.8246143347161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53-4A02-82D9-64DCCEA2485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('revised charts per ADA'!$T$21:$U$22,'revised charts per ADA'!$T$24:$U$30)</c:f>
              <c:multiLvlStrCache>
                <c:ptCount val="9"/>
                <c:lvl>
                  <c:pt idx="0">
                    <c:v> LCFF Funding Growth </c:v>
                  </c:pt>
                  <c:pt idx="1">
                    <c:v> Expenses </c:v>
                  </c:pt>
                  <c:pt idx="2">
                    <c:v>Salaries</c:v>
                  </c:pt>
                  <c:pt idx="3">
                    <c:v>Health and Welfare Benefits</c:v>
                  </c:pt>
                  <c:pt idx="4">
                    <c:v> Retirement </c:v>
                  </c:pt>
                  <c:pt idx="5">
                    <c:v> Workers' Compensation </c:v>
                  </c:pt>
                  <c:pt idx="6">
                    <c:v>  Unemployment Insurance </c:v>
                  </c:pt>
                  <c:pt idx="7">
                    <c:v> Books and Supplies </c:v>
                  </c:pt>
                  <c:pt idx="8">
                    <c:v> Services </c:v>
                  </c:pt>
                </c:lvl>
                <c:lvl>
                  <c:pt idx="2">
                    <c:v>Components of Expenses</c:v>
                  </c:pt>
                </c:lvl>
              </c:multiLvlStrCache>
            </c:multiLvlStrRef>
          </c:cat>
          <c:val>
            <c:numRef>
              <c:f>('revised charts per ADA'!$W$21:$W$22,'revised charts per ADA'!$W$24:$W$30)</c:f>
              <c:numCache>
                <c:formatCode>General</c:formatCode>
                <c:ptCount val="9"/>
                <c:pt idx="2" formatCode="0.00%">
                  <c:v>1.0089864291787816</c:v>
                </c:pt>
                <c:pt idx="3" formatCode="0.00%">
                  <c:v>4.9621690708555795</c:v>
                </c:pt>
                <c:pt idx="4" formatCode="0.00%">
                  <c:v>0.96960234672681445</c:v>
                </c:pt>
                <c:pt idx="5" formatCode="0.00%">
                  <c:v>0.42276562052445366</c:v>
                </c:pt>
                <c:pt idx="6" formatCode="0.00%">
                  <c:v>0.65007317023065059</c:v>
                </c:pt>
                <c:pt idx="7" formatCode="0.00%">
                  <c:v>1.1974312138010612</c:v>
                </c:pt>
                <c:pt idx="8" formatCode="0.00%">
                  <c:v>1.3596459962939083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2153-4A02-82D9-64DCCEA24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100"/>
        <c:axId val="707741664"/>
        <c:axId val="707740224"/>
      </c:barChart>
      <c:lineChart>
        <c:grouping val="standard"/>
        <c:varyColors val="0"/>
        <c:ser>
          <c:idx val="2"/>
          <c:order val="2"/>
          <c:tx>
            <c:strRef>
              <c:f>'revised charts per ADA'!$X$20</c:f>
              <c:strCache>
                <c:ptCount val="1"/>
                <c:pt idx="0">
                  <c:v> COLA 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cat>
            <c:strLit>
              <c:ptCount val="9"/>
              <c:pt idx="0">
                <c:v> LCFF Funding Growth </c:v>
              </c:pt>
              <c:pt idx="1">
                <c:v> Fixed Expenses </c:v>
              </c:pt>
              <c:pt idx="2">
                <c:v>Components of Fixed Expenses Salaries</c:v>
              </c:pt>
              <c:pt idx="3">
                <c:v>Components of Fixed Expenses Health and Welfare Benefits</c:v>
              </c:pt>
              <c:pt idx="4">
                <c:v>Components of Fixed Expenses  Retirement </c:v>
              </c:pt>
              <c:pt idx="5">
                <c:v>Components of Fixed Expenses  Workers Comp </c:v>
              </c:pt>
              <c:pt idx="6">
                <c:v>Components of Fixed Expenses   Unemployment Insurance </c:v>
              </c:pt>
              <c:pt idx="7">
                <c:v>Components of Fixed Expenses  Books and Resources </c:v>
              </c:pt>
              <c:pt idx="8">
                <c:v>Components of Fixed Expenses  Required Services 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('revised charts per ADA'!$X$21:$X$22,'revised charts per ADA'!$X$24:$X$30)</c:f>
              <c:numCache>
                <c:formatCode>0.00%</c:formatCode>
                <c:ptCount val="9"/>
                <c:pt idx="0">
                  <c:v>0.9754686713835885</c:v>
                </c:pt>
                <c:pt idx="1">
                  <c:v>0.9754686713835885</c:v>
                </c:pt>
                <c:pt idx="2" formatCode="General">
                  <c:v>0.97550000000000003</c:v>
                </c:pt>
                <c:pt idx="3">
                  <c:v>0.9754686713835885</c:v>
                </c:pt>
                <c:pt idx="4">
                  <c:v>0.9754686713835885</c:v>
                </c:pt>
                <c:pt idx="5">
                  <c:v>0.9754686713835885</c:v>
                </c:pt>
                <c:pt idx="6">
                  <c:v>0.9754686713835885</c:v>
                </c:pt>
                <c:pt idx="7">
                  <c:v>0.9754686713835885</c:v>
                </c:pt>
                <c:pt idx="8">
                  <c:v>0.9754686713835885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2153-4A02-82D9-64DCCEA24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7741664"/>
        <c:axId val="707740224"/>
      </c:lineChart>
      <c:catAx>
        <c:axId val="70774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707740224"/>
        <c:crosses val="autoZero"/>
        <c:auto val="1"/>
        <c:lblAlgn val="ctr"/>
        <c:lblOffset val="100"/>
        <c:noMultiLvlLbl val="0"/>
      </c:catAx>
      <c:valAx>
        <c:axId val="707740224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7077416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77039588801401"/>
          <c:y val="0.18097220483144863"/>
          <c:w val="0.55156261717285338"/>
          <c:h val="0.72223320097458588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Revenues</c:v>
                </c:pt>
              </c:strCache>
            </c:strRef>
          </c:tx>
          <c:explosion val="9"/>
          <c:dPt>
            <c:idx val="0"/>
            <c:bubble3D val="0"/>
            <c:explosion val="10"/>
            <c:spPr>
              <a:solidFill>
                <a:schemeClr val="accent1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296-48F0-B023-C59FFFA4F479}"/>
              </c:ext>
            </c:extLst>
          </c:dPt>
          <c:dPt>
            <c:idx val="1"/>
            <c:bubble3D val="0"/>
            <c:explosion val="3"/>
            <c:spPr>
              <a:solidFill>
                <a:schemeClr val="accent5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296-48F0-B023-C59FFFA4F479}"/>
              </c:ext>
            </c:extLst>
          </c:dPt>
          <c:dPt>
            <c:idx val="2"/>
            <c:bubble3D val="0"/>
            <c:explosion val="4"/>
            <c:spPr>
              <a:solidFill>
                <a:schemeClr val="accent3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296-48F0-B023-C59FFFA4F479}"/>
              </c:ext>
            </c:extLst>
          </c:dPt>
          <c:dPt>
            <c:idx val="3"/>
            <c:bubble3D val="0"/>
            <c:explosion val="3"/>
            <c:spPr>
              <a:solidFill>
                <a:schemeClr val="bg2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296-48F0-B023-C59FFFA4F479}"/>
              </c:ext>
            </c:extLst>
          </c:dPt>
          <c:dLbls>
            <c:dLbl>
              <c:idx val="0"/>
              <c:layout>
                <c:manualLayout>
                  <c:x val="-0.12589047462817149"/>
                  <c:y val="-0.20623078880509901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52438301-FAD4-4CFE-863F-E744B9B02F03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600" dirty="0">
                        <a:solidFill>
                          <a:schemeClr val="bg1"/>
                        </a:solidFill>
                      </a:rPr>
                      <a:t>
</a:t>
                    </a:r>
                    <a:fld id="{E09DF9AE-F7FE-40E9-AF23-B262C5D2D2E8}" type="PERCENTAG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sz="16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296-48F0-B023-C59FFFA4F479}"/>
                </c:ext>
              </c:extLst>
            </c:dLbl>
            <c:dLbl>
              <c:idx val="1"/>
              <c:layout>
                <c:manualLayout>
                  <c:x val="9.0333278652668381E-2"/>
                  <c:y val="-1.70806568371770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96-48F0-B023-C59FFFA4F479}"/>
                </c:ext>
              </c:extLst>
            </c:dLbl>
            <c:dLbl>
              <c:idx val="2"/>
              <c:layout>
                <c:manualLayout>
                  <c:x val="7.3912401574803152E-2"/>
                  <c:y val="0.135236639435333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96-48F0-B023-C59FFFA4F479}"/>
                </c:ext>
              </c:extLst>
            </c:dLbl>
            <c:dLbl>
              <c:idx val="3"/>
              <c:layout>
                <c:manualLayout>
                  <c:x val="1.4882345435987212E-2"/>
                  <c:y val="3.3655073864786397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96-48F0-B023-C59FFFA4F4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LCFF</c:v>
                </c:pt>
                <c:pt idx="1">
                  <c:v>Federal</c:v>
                </c:pt>
                <c:pt idx="2">
                  <c:v>State</c:v>
                </c:pt>
                <c:pt idx="3">
                  <c:v>Local &amp; Other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408574124</c:v>
                </c:pt>
                <c:pt idx="1">
                  <c:v>30593425</c:v>
                </c:pt>
                <c:pt idx="2">
                  <c:v>118268991</c:v>
                </c:pt>
                <c:pt idx="3">
                  <c:v>9589512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96-48F0-B023-C59FFFA4F47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Twin Rivers Unified School</a:t>
            </a:r>
            <a:r>
              <a:rPr lang="en-US" baseline="0"/>
              <a:t> District Enrollment by Grade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'Grade Level '!$A$2</c:f>
              <c:strCache>
                <c:ptCount val="1"/>
                <c:pt idx="0">
                  <c:v>2022-23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'Grade Level '!$B$1:$N$1</c:f>
              <c:strCache>
                <c:ptCount val="13"/>
                <c:pt idx="0">
                  <c:v>Kinder</c:v>
                </c:pt>
                <c:pt idx="1">
                  <c:v>Grade
 1</c:v>
                </c:pt>
                <c:pt idx="2">
                  <c:v>Grade 
2</c:v>
                </c:pt>
                <c:pt idx="3">
                  <c:v>Grade 
3</c:v>
                </c:pt>
                <c:pt idx="4">
                  <c:v>Grade 
4</c:v>
                </c:pt>
                <c:pt idx="5">
                  <c:v>Grade 
5</c:v>
                </c:pt>
                <c:pt idx="6">
                  <c:v>Grade 
6</c:v>
                </c:pt>
                <c:pt idx="7">
                  <c:v>Grade 
7</c:v>
                </c:pt>
                <c:pt idx="8">
                  <c:v>Grade 
8</c:v>
                </c:pt>
                <c:pt idx="9">
                  <c:v>Grade 
9</c:v>
                </c:pt>
                <c:pt idx="10">
                  <c:v>Grade 10</c:v>
                </c:pt>
                <c:pt idx="11">
                  <c:v>Grade 11</c:v>
                </c:pt>
                <c:pt idx="12">
                  <c:v>Grade 12</c:v>
                </c:pt>
              </c:strCache>
            </c:strRef>
          </c:cat>
          <c:val>
            <c:numRef>
              <c:f>'Grade Level '!$B$2:$N$2</c:f>
              <c:numCache>
                <c:formatCode>_(* #,##0_);_(* \(#,##0\);_(* "-"??_);_(@_)</c:formatCode>
                <c:ptCount val="13"/>
                <c:pt idx="0">
                  <c:v>2140</c:v>
                </c:pt>
                <c:pt idx="1">
                  <c:v>1923</c:v>
                </c:pt>
                <c:pt idx="2">
                  <c:v>1869</c:v>
                </c:pt>
                <c:pt idx="3">
                  <c:v>1890</c:v>
                </c:pt>
                <c:pt idx="4">
                  <c:v>2001</c:v>
                </c:pt>
                <c:pt idx="5">
                  <c:v>1931</c:v>
                </c:pt>
                <c:pt idx="6">
                  <c:v>1956</c:v>
                </c:pt>
                <c:pt idx="7">
                  <c:v>1911</c:v>
                </c:pt>
                <c:pt idx="8">
                  <c:v>1785</c:v>
                </c:pt>
                <c:pt idx="9">
                  <c:v>1718</c:v>
                </c:pt>
                <c:pt idx="10">
                  <c:v>1628</c:v>
                </c:pt>
                <c:pt idx="11">
                  <c:v>1684</c:v>
                </c:pt>
                <c:pt idx="12">
                  <c:v>1670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73-45A8-B8FA-44C55323CEC5}"/>
            </c:ext>
          </c:extLst>
        </c:ser>
        <c:ser>
          <c:idx val="2"/>
          <c:order val="1"/>
          <c:tx>
            <c:strRef>
              <c:f>'Grade Level '!$A$3</c:f>
              <c:strCache>
                <c:ptCount val="1"/>
                <c:pt idx="0">
                  <c:v>2023-24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'Grade Level '!$B$1:$N$1</c:f>
              <c:strCache>
                <c:ptCount val="13"/>
                <c:pt idx="0">
                  <c:v>Kinder</c:v>
                </c:pt>
                <c:pt idx="1">
                  <c:v>Grade
 1</c:v>
                </c:pt>
                <c:pt idx="2">
                  <c:v>Grade 
2</c:v>
                </c:pt>
                <c:pt idx="3">
                  <c:v>Grade 
3</c:v>
                </c:pt>
                <c:pt idx="4">
                  <c:v>Grade 
4</c:v>
                </c:pt>
                <c:pt idx="5">
                  <c:v>Grade 
5</c:v>
                </c:pt>
                <c:pt idx="6">
                  <c:v>Grade 
6</c:v>
                </c:pt>
                <c:pt idx="7">
                  <c:v>Grade 
7</c:v>
                </c:pt>
                <c:pt idx="8">
                  <c:v>Grade 
8</c:v>
                </c:pt>
                <c:pt idx="9">
                  <c:v>Grade 
9</c:v>
                </c:pt>
                <c:pt idx="10">
                  <c:v>Grade 10</c:v>
                </c:pt>
                <c:pt idx="11">
                  <c:v>Grade 11</c:v>
                </c:pt>
                <c:pt idx="12">
                  <c:v>Grade 12</c:v>
                </c:pt>
              </c:strCache>
            </c:strRef>
          </c:cat>
          <c:val>
            <c:numRef>
              <c:f>'Grade Level '!$B$3:$N$3</c:f>
              <c:numCache>
                <c:formatCode>_(* #,##0_);_(* \(#,##0\);_(* "-"??_);_(@_)</c:formatCode>
                <c:ptCount val="13"/>
                <c:pt idx="0">
                  <c:v>2311</c:v>
                </c:pt>
                <c:pt idx="1">
                  <c:v>1802</c:v>
                </c:pt>
                <c:pt idx="2">
                  <c:v>1991</c:v>
                </c:pt>
                <c:pt idx="3">
                  <c:v>1878</c:v>
                </c:pt>
                <c:pt idx="4">
                  <c:v>1914</c:v>
                </c:pt>
                <c:pt idx="5">
                  <c:v>2034</c:v>
                </c:pt>
                <c:pt idx="6">
                  <c:v>1920</c:v>
                </c:pt>
                <c:pt idx="7">
                  <c:v>2009</c:v>
                </c:pt>
                <c:pt idx="8">
                  <c:v>1904</c:v>
                </c:pt>
                <c:pt idx="9">
                  <c:v>1647</c:v>
                </c:pt>
                <c:pt idx="10">
                  <c:v>1677</c:v>
                </c:pt>
                <c:pt idx="11">
                  <c:v>1596</c:v>
                </c:pt>
                <c:pt idx="12">
                  <c:v>1703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73-45A8-B8FA-44C55323CEC5}"/>
            </c:ext>
          </c:extLst>
        </c:ser>
        <c:ser>
          <c:idx val="4"/>
          <c:order val="2"/>
          <c:tx>
            <c:strRef>
              <c:f>'Grade Level '!$A$4</c:f>
              <c:strCache>
                <c:ptCount val="1"/>
                <c:pt idx="0">
                  <c:v>2024-25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'Grade Level '!$B$1:$N$1</c:f>
              <c:strCache>
                <c:ptCount val="13"/>
                <c:pt idx="0">
                  <c:v>Kinder</c:v>
                </c:pt>
                <c:pt idx="1">
                  <c:v>Grade
 1</c:v>
                </c:pt>
                <c:pt idx="2">
                  <c:v>Grade 
2</c:v>
                </c:pt>
                <c:pt idx="3">
                  <c:v>Grade 
3</c:v>
                </c:pt>
                <c:pt idx="4">
                  <c:v>Grade 
4</c:v>
                </c:pt>
                <c:pt idx="5">
                  <c:v>Grade 
5</c:v>
                </c:pt>
                <c:pt idx="6">
                  <c:v>Grade 
6</c:v>
                </c:pt>
                <c:pt idx="7">
                  <c:v>Grade 
7</c:v>
                </c:pt>
                <c:pt idx="8">
                  <c:v>Grade 
8</c:v>
                </c:pt>
                <c:pt idx="9">
                  <c:v>Grade 
9</c:v>
                </c:pt>
                <c:pt idx="10">
                  <c:v>Grade 10</c:v>
                </c:pt>
                <c:pt idx="11">
                  <c:v>Grade 11</c:v>
                </c:pt>
                <c:pt idx="12">
                  <c:v>Grade 12</c:v>
                </c:pt>
              </c:strCache>
            </c:strRef>
          </c:cat>
          <c:val>
            <c:numRef>
              <c:f>'Grade Level '!$B$4:$N$4</c:f>
              <c:numCache>
                <c:formatCode>_(* #,##0_);_(* \(#,##0\);_(* "-"??_);_(@_)</c:formatCode>
                <c:ptCount val="13"/>
                <c:pt idx="0">
                  <c:v>2452</c:v>
                </c:pt>
                <c:pt idx="1">
                  <c:v>1912</c:v>
                </c:pt>
                <c:pt idx="2">
                  <c:v>1838</c:v>
                </c:pt>
                <c:pt idx="3">
                  <c:v>2024</c:v>
                </c:pt>
                <c:pt idx="4">
                  <c:v>1906</c:v>
                </c:pt>
                <c:pt idx="5">
                  <c:v>1938</c:v>
                </c:pt>
                <c:pt idx="6">
                  <c:v>2031</c:v>
                </c:pt>
                <c:pt idx="7">
                  <c:v>2030</c:v>
                </c:pt>
                <c:pt idx="8">
                  <c:v>2024</c:v>
                </c:pt>
                <c:pt idx="9">
                  <c:v>1749</c:v>
                </c:pt>
                <c:pt idx="10">
                  <c:v>1598</c:v>
                </c:pt>
                <c:pt idx="11">
                  <c:v>1664</c:v>
                </c:pt>
                <c:pt idx="12">
                  <c:v>1683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E73-45A8-B8FA-44C55323CEC5}"/>
            </c:ext>
          </c:extLst>
        </c:ser>
        <c:ser>
          <c:idx val="6"/>
          <c:order val="3"/>
          <c:tx>
            <c:strRef>
              <c:f>'Grade Level '!$A$5</c:f>
              <c:strCache>
                <c:ptCount val="1"/>
                <c:pt idx="0">
                  <c:v>2025-26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'Grade Level '!$B$1:$N$1</c:f>
              <c:strCache>
                <c:ptCount val="13"/>
                <c:pt idx="0">
                  <c:v>Kinder</c:v>
                </c:pt>
                <c:pt idx="1">
                  <c:v>Grade
 1</c:v>
                </c:pt>
                <c:pt idx="2">
                  <c:v>Grade 
2</c:v>
                </c:pt>
                <c:pt idx="3">
                  <c:v>Grade 
3</c:v>
                </c:pt>
                <c:pt idx="4">
                  <c:v>Grade 
4</c:v>
                </c:pt>
                <c:pt idx="5">
                  <c:v>Grade 
5</c:v>
                </c:pt>
                <c:pt idx="6">
                  <c:v>Grade 
6</c:v>
                </c:pt>
                <c:pt idx="7">
                  <c:v>Grade 
7</c:v>
                </c:pt>
                <c:pt idx="8">
                  <c:v>Grade 
8</c:v>
                </c:pt>
                <c:pt idx="9">
                  <c:v>Grade 
9</c:v>
                </c:pt>
                <c:pt idx="10">
                  <c:v>Grade 10</c:v>
                </c:pt>
                <c:pt idx="11">
                  <c:v>Grade 11</c:v>
                </c:pt>
                <c:pt idx="12">
                  <c:v>Grade 12</c:v>
                </c:pt>
              </c:strCache>
            </c:strRef>
          </c:cat>
          <c:val>
            <c:numRef>
              <c:f>'Grade Level '!$B$5:$N$5</c:f>
              <c:numCache>
                <c:formatCode>_(* #,##0_);_(* \(#,##0\);_(* "-"??_);_(@_)</c:formatCode>
                <c:ptCount val="13"/>
                <c:pt idx="0">
                  <c:v>2577</c:v>
                </c:pt>
                <c:pt idx="1">
                  <c:v>1856</c:v>
                </c:pt>
                <c:pt idx="2">
                  <c:v>1918</c:v>
                </c:pt>
                <c:pt idx="3">
                  <c:v>1876</c:v>
                </c:pt>
                <c:pt idx="4">
                  <c:v>2028</c:v>
                </c:pt>
                <c:pt idx="5">
                  <c:v>1892</c:v>
                </c:pt>
                <c:pt idx="6">
                  <c:v>1900</c:v>
                </c:pt>
                <c:pt idx="7">
                  <c:v>2136</c:v>
                </c:pt>
                <c:pt idx="8">
                  <c:v>2012</c:v>
                </c:pt>
                <c:pt idx="9">
                  <c:v>1891</c:v>
                </c:pt>
                <c:pt idx="10">
                  <c:v>1711</c:v>
                </c:pt>
                <c:pt idx="11">
                  <c:v>1586</c:v>
                </c:pt>
                <c:pt idx="12">
                  <c:v>1757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73-45A8-B8FA-44C55323C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-25"/>
        <c:axId val="649847704"/>
        <c:axId val="649848032"/>
      </c:barChart>
      <c:catAx>
        <c:axId val="649847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9848032"/>
        <c:crosses val="autoZero"/>
        <c:auto val="1"/>
        <c:lblAlgn val="ctr"/>
        <c:lblOffset val="100"/>
        <c:noMultiLvlLbl val="0"/>
      </c:catAx>
      <c:valAx>
        <c:axId val="649848032"/>
        <c:scaling>
          <c:orientation val="minMax"/>
          <c:max val="2600"/>
          <c:min val="1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984770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Twin</a:t>
            </a:r>
            <a:r>
              <a:rPr lang="en-US" baseline="0"/>
              <a:t> Rivers Unified School District                Total Enrollment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PowerPoint]Grade Level '!$Q$6</c:f>
              <c:strCache>
                <c:ptCount val="1"/>
                <c:pt idx="0">
                  <c:v>2022-23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'[Chart in Microsoft PowerPoint]Grade Level '!$R$6</c:f>
              <c:numCache>
                <c:formatCode>_(* #,##0_);_(* \(#,##0\);_(* "-"??_);_(@_)</c:formatCode>
                <c:ptCount val="1"/>
                <c:pt idx="0">
                  <c:v>24106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'Grade Level '!#REF!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0-20D7-4698-AA9B-A241B7211A0A}"/>
            </c:ext>
          </c:extLst>
        </c:ser>
        <c:ser>
          <c:idx val="1"/>
          <c:order val="1"/>
          <c:tx>
            <c:strRef>
              <c:f>'[Chart in Microsoft PowerPoint]Grade Level '!$Q$7</c:f>
              <c:strCache>
                <c:ptCount val="1"/>
                <c:pt idx="0">
                  <c:v>2023-24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'[Chart in Microsoft PowerPoint]Grade Level '!$R$7</c:f>
              <c:numCache>
                <c:formatCode>_(* #,##0_);_(* \(#,##0\);_(* "-"??_);_(@_)</c:formatCode>
                <c:ptCount val="1"/>
                <c:pt idx="0">
                  <c:v>24386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'Grade Level '!#REF!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1-20D7-4698-AA9B-A241B7211A0A}"/>
            </c:ext>
          </c:extLst>
        </c:ser>
        <c:ser>
          <c:idx val="2"/>
          <c:order val="2"/>
          <c:tx>
            <c:strRef>
              <c:f>'[Chart in Microsoft PowerPoint]Grade Level '!$Q$8</c:f>
              <c:strCache>
                <c:ptCount val="1"/>
                <c:pt idx="0">
                  <c:v>2024-25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'[Chart in Microsoft PowerPoint]Grade Level '!$R$8</c:f>
              <c:numCache>
                <c:formatCode>_(* #,##0_);_(* \(#,##0\);_(* "-"??_);_(@_)</c:formatCode>
                <c:ptCount val="1"/>
                <c:pt idx="0">
                  <c:v>24849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'Grade Level '!#REF!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2-20D7-4698-AA9B-A241B7211A0A}"/>
            </c:ext>
          </c:extLst>
        </c:ser>
        <c:ser>
          <c:idx val="3"/>
          <c:order val="3"/>
          <c:tx>
            <c:strRef>
              <c:f>'[Chart in Microsoft PowerPoint]Grade Level '!$Q$9</c:f>
              <c:strCache>
                <c:ptCount val="1"/>
                <c:pt idx="0">
                  <c:v>2025-26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'[Chart in Microsoft PowerPoint]Grade Level '!$R$9</c:f>
              <c:numCache>
                <c:formatCode>_(* #,##0_);_(* \(#,##0\);_(* "-"??_);_(@_)</c:formatCode>
                <c:ptCount val="1"/>
                <c:pt idx="0">
                  <c:v>25140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multiLvlStrRef>
                    <c:extLst>
                      <c:ext uri="{02D57815-91ED-43cb-92C2-25804820EDAC}">
                        <c15:formulaRef>
                          <c15:sqref>'Grade Level '!#REF!</c15:sqref>
                        </c15:formulaRef>
                      </c:ext>
                    </c:extLst>
                  </c:multiLvlStrRef>
                </c15:cat>
              </c15:filteredCategoryTitle>
            </c:ext>
            <c:ext xmlns:c16="http://schemas.microsoft.com/office/drawing/2014/chart" uri="{C3380CC4-5D6E-409C-BE32-E72D297353CC}">
              <c16:uniqueId val="{00000003-20D7-4698-AA9B-A241B7211A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34"/>
        <c:axId val="598956560"/>
        <c:axId val="598950984"/>
      </c:barChart>
      <c:catAx>
        <c:axId val="598956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98950984"/>
        <c:crosses val="autoZero"/>
        <c:auto val="1"/>
        <c:lblAlgn val="ctr"/>
        <c:lblOffset val="100"/>
        <c:noMultiLvlLbl val="0"/>
      </c:catAx>
      <c:valAx>
        <c:axId val="598950984"/>
        <c:scaling>
          <c:orientation val="minMax"/>
          <c:max val="26500"/>
          <c:min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956560"/>
        <c:crosses val="autoZero"/>
        <c:crossBetween val="between"/>
        <c:majorUnit val="2000"/>
        <c:minorUnit val="1000"/>
      </c:valAx>
      <c:spPr>
        <a:noFill/>
        <a:ln w="0"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P-2 ADA (Not Including SCOE)</c:v>
                </c:pt>
              </c:strCache>
            </c:strRef>
          </c:tx>
          <c:spPr>
            <a:solidFill>
              <a:srgbClr val="297FD5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Sheet1!$A$2:$A$9</c:f>
              <c:strCache>
                <c:ptCount val="8"/>
                <c:pt idx="0">
                  <c:v>2021-22 Actual</c:v>
                </c:pt>
                <c:pt idx="1">
                  <c:v>2022-23 Actual</c:v>
                </c:pt>
                <c:pt idx="2">
                  <c:v>2023-24 Actual</c:v>
                </c:pt>
                <c:pt idx="3">
                  <c:v>2024-25 Actual</c:v>
                </c:pt>
                <c:pt idx="4">
                  <c:v>2025-26 Actual</c:v>
                </c:pt>
                <c:pt idx="5">
                  <c:v>2026-27 Projected</c:v>
                </c:pt>
                <c:pt idx="6">
                  <c:v>2027-28 Projected</c:v>
                </c:pt>
                <c:pt idx="7">
                  <c:v>2028-29 Projected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20742</c:v>
                </c:pt>
                <c:pt idx="1">
                  <c:v>21811</c:v>
                </c:pt>
                <c:pt idx="2">
                  <c:v>22351</c:v>
                </c:pt>
                <c:pt idx="3">
                  <c:v>22805</c:v>
                </c:pt>
                <c:pt idx="4">
                  <c:v>22170</c:v>
                </c:pt>
                <c:pt idx="5">
                  <c:v>23416</c:v>
                </c:pt>
                <c:pt idx="6">
                  <c:v>23463</c:v>
                </c:pt>
                <c:pt idx="7">
                  <c:v>23463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9F-4D28-B96B-BB342E6FD1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LCFF ADA (Not Including SCOE)</c:v>
                </c:pt>
              </c:strCache>
            </c:strRef>
          </c:tx>
          <c:spPr>
            <a:solidFill>
              <a:srgbClr val="ACCBF9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Sheet1!$A$2:$A$9</c:f>
              <c:strCache>
                <c:ptCount val="8"/>
                <c:pt idx="0">
                  <c:v>2021-22 Actual</c:v>
                </c:pt>
                <c:pt idx="1">
                  <c:v>2022-23 Actual</c:v>
                </c:pt>
                <c:pt idx="2">
                  <c:v>2023-24 Actual</c:v>
                </c:pt>
                <c:pt idx="3">
                  <c:v>2024-25 Actual</c:v>
                </c:pt>
                <c:pt idx="4">
                  <c:v>2025-26 Actual</c:v>
                </c:pt>
                <c:pt idx="5">
                  <c:v>2026-27 Projected</c:v>
                </c:pt>
                <c:pt idx="6">
                  <c:v>2027-28 Projected</c:v>
                </c:pt>
                <c:pt idx="7">
                  <c:v>2028-29 Projected</c:v>
                </c:pt>
              </c:strCache>
            </c:strRef>
          </c:cat>
          <c:val>
            <c:numRef>
              <c:f>Sheet1!$C$2:$C$9</c:f>
              <c:numCache>
                <c:formatCode>#,##0</c:formatCode>
                <c:ptCount val="8"/>
                <c:pt idx="0">
                  <c:v>23593</c:v>
                </c:pt>
                <c:pt idx="1">
                  <c:v>23140</c:v>
                </c:pt>
                <c:pt idx="2">
                  <c:v>22569</c:v>
                </c:pt>
                <c:pt idx="3">
                  <c:v>22805</c:v>
                </c:pt>
                <c:pt idx="4">
                  <c:v>22805</c:v>
                </c:pt>
                <c:pt idx="5">
                  <c:v>23416</c:v>
                </c:pt>
                <c:pt idx="6">
                  <c:v>23463</c:v>
                </c:pt>
                <c:pt idx="7">
                  <c:v>23463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9F-4D28-B96B-BB342E6FD1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Enrollment (CALPADS date)</c:v>
                </c:pt>
              </c:strCache>
            </c:strRef>
          </c:tx>
          <c:spPr>
            <a:solidFill>
              <a:srgbClr val="5AA2AE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Sheet1!$A$2:$A$9</c:f>
              <c:strCache>
                <c:ptCount val="8"/>
                <c:pt idx="0">
                  <c:v>2021-22 Actual</c:v>
                </c:pt>
                <c:pt idx="1">
                  <c:v>2022-23 Actual</c:v>
                </c:pt>
                <c:pt idx="2">
                  <c:v>2023-24 Actual</c:v>
                </c:pt>
                <c:pt idx="3">
                  <c:v>2024-25 Actual</c:v>
                </c:pt>
                <c:pt idx="4">
                  <c:v>2025-26 Actual</c:v>
                </c:pt>
                <c:pt idx="5">
                  <c:v>2026-27 Projected</c:v>
                </c:pt>
                <c:pt idx="6">
                  <c:v>2027-28 Projected</c:v>
                </c:pt>
                <c:pt idx="7">
                  <c:v>2028-29 Projected</c:v>
                </c:pt>
              </c:strCache>
            </c:strRef>
          </c:cat>
          <c:val>
            <c:numRef>
              <c:f>Sheet1!$D$2:$D$9</c:f>
              <c:numCache>
                <c:formatCode>#,##0</c:formatCode>
                <c:ptCount val="8"/>
                <c:pt idx="0">
                  <c:v>23904</c:v>
                </c:pt>
                <c:pt idx="1">
                  <c:v>24106</c:v>
                </c:pt>
                <c:pt idx="2">
                  <c:v>24385</c:v>
                </c:pt>
                <c:pt idx="3">
                  <c:v>24849</c:v>
                </c:pt>
                <c:pt idx="4">
                  <c:v>25140</c:v>
                </c:pt>
                <c:pt idx="5">
                  <c:v>25436</c:v>
                </c:pt>
                <c:pt idx="6">
                  <c:v>25486</c:v>
                </c:pt>
                <c:pt idx="7">
                  <c:v>25486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9F-4D28-B96B-BB342E6FD1C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Attendance Yield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2021-22 Actual</c:v>
                </c:pt>
                <c:pt idx="1">
                  <c:v>2022-23 Actual</c:v>
                </c:pt>
                <c:pt idx="2">
                  <c:v>2023-24 Actual</c:v>
                </c:pt>
                <c:pt idx="3">
                  <c:v>2024-25 Actual</c:v>
                </c:pt>
                <c:pt idx="4">
                  <c:v>2025-26 Actual</c:v>
                </c:pt>
                <c:pt idx="5">
                  <c:v>2026-27 Projected</c:v>
                </c:pt>
                <c:pt idx="6">
                  <c:v>2027-28 Projected</c:v>
                </c:pt>
                <c:pt idx="7">
                  <c:v>2028-29 Projected</c:v>
                </c:pt>
              </c:strCache>
            </c:strRef>
          </c:cat>
          <c:val>
            <c:numRef>
              <c:f>Sheet1!$E$2:$E$9</c:f>
              <c:numCache>
                <c:formatCode>0.0%</c:formatCode>
                <c:ptCount val="8"/>
                <c:pt idx="0">
                  <c:v>0.86772088353413657</c:v>
                </c:pt>
                <c:pt idx="1">
                  <c:v>0.9047954866008463</c:v>
                </c:pt>
                <c:pt idx="2">
                  <c:v>0.91658806643428337</c:v>
                </c:pt>
                <c:pt idx="3">
                  <c:v>0.91774316873918471</c:v>
                </c:pt>
                <c:pt idx="4">
                  <c:v>0.88186157517899766</c:v>
                </c:pt>
                <c:pt idx="5">
                  <c:v>0.92058499764113855</c:v>
                </c:pt>
                <c:pt idx="6">
                  <c:v>0.9206230871851212</c:v>
                </c:pt>
                <c:pt idx="7">
                  <c:v>0.9206230871851212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9C-44AF-8AB2-2C142C3959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69376256"/>
        <c:axId val="369369592"/>
      </c:barChart>
      <c:catAx>
        <c:axId val="3693762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9369592"/>
        <c:crosses val="autoZero"/>
        <c:auto val="1"/>
        <c:lblAlgn val="ctr"/>
        <c:lblOffset val="100"/>
        <c:noMultiLvlLbl val="0"/>
      </c:catAx>
      <c:valAx>
        <c:axId val="369369592"/>
        <c:scaling>
          <c:orientation val="minMax"/>
          <c:max val="26000"/>
          <c:min val="20000"/>
        </c:scaling>
        <c:delete val="0"/>
        <c:axPos val="l"/>
        <c:majorGridlines>
          <c:spPr>
            <a:ln w="9525" cap="flat" cmpd="sng" algn="ctr">
              <a:solidFill>
                <a:srgbClr val="0154A8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9376256"/>
        <c:crosses val="autoZero"/>
        <c:crossBetween val="between"/>
        <c:majorUnit val="100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>
              <a:lumMod val="2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93539249644397"/>
          <c:y val="6.0606060606060608E-2"/>
          <c:w val="0.7552523633660837"/>
          <c:h val="0.56098524401512462"/>
        </c:manualLayout>
      </c:layout>
      <c:barChart>
        <c:barDir val="bar"/>
        <c:grouping val="percentStacked"/>
        <c:varyColors val="0"/>
        <c:ser>
          <c:idx val="1"/>
          <c:order val="0"/>
          <c:tx>
            <c:strRef>
              <c:f>'[Chart in Microsoft PowerPoint]26-27 Budget '!$A$12</c:f>
              <c:strCache>
                <c:ptCount val="1"/>
                <c:pt idx="0">
                  <c:v>Certificated Salaries</c:v>
                </c:pt>
              </c:strCache>
            </c:strRef>
          </c:tx>
          <c:spPr>
            <a:noFill/>
            <a:ln w="88900"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9.1496716839301537E-3"/>
                  <c:y val="0.41299239435561363"/>
                </c:manualLayout>
              </c:layout>
              <c:numFmt formatCode="0%" sourceLinked="0"/>
              <c:spPr/>
              <c:txPr>
                <a:bodyPr anchor="b" anchorCtr="1"/>
                <a:lstStyle/>
                <a:p>
                  <a:pPr>
                    <a:defRPr sz="1000" b="1" i="0" baseline="0">
                      <a:latin typeface="Century Gothic" panose="020B0502020202020204" pitchFamily="34" charset="0"/>
                    </a:defRPr>
                  </a:pPr>
                  <a:endParaRPr lang="en-US"/>
                </a:p>
              </c:txPr>
              <c:dLblPos val="ctr"/>
              <c:showLegendKey val="1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2E9-48AA-AFB5-7230335FECF0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anchor="b" anchorCtr="1"/>
              <a:lstStyle/>
              <a:p>
                <a:pPr>
                  <a:defRPr sz="1100" b="1" i="0" baseline="0">
                    <a:latin typeface="Century Gothic" panose="020B0502020202020204" pitchFamily="34" charset="0"/>
                  </a:defRPr>
                </a:pPr>
                <a:endParaRPr lang="en-US"/>
              </a:p>
            </c:txPr>
            <c:dLblPos val="ctr"/>
            <c:showLegendKey val="1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'[Chart in Microsoft PowerPoint]26-27 Budget '!$B$12</c:f>
              <c:numCache>
                <c:formatCode>0%</c:formatCode>
                <c:ptCount val="1"/>
                <c:pt idx="0">
                  <c:v>0.34753672011973435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E9-48AA-AFB5-7230335FECF0}"/>
            </c:ext>
          </c:extLst>
        </c:ser>
        <c:ser>
          <c:idx val="2"/>
          <c:order val="1"/>
          <c:tx>
            <c:strRef>
              <c:f>'[Chart in Microsoft PowerPoint]26-27 Budget '!$A$13</c:f>
              <c:strCache>
                <c:ptCount val="1"/>
                <c:pt idx="0">
                  <c:v>Classified Salaries</c:v>
                </c:pt>
              </c:strCache>
            </c:strRef>
          </c:tx>
          <c:spPr>
            <a:noFill/>
            <a:ln w="88900"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5.6131753313309989E-3"/>
                  <c:y val="0.40985631397302319"/>
                </c:manualLayout>
              </c:layout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E9-48AA-AFB5-7230335FEC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baseline="0">
                    <a:latin typeface="Century Gothic" panose="020B0502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'[Chart in Microsoft PowerPoint]26-27 Budget '!$B$13</c:f>
              <c:numCache>
                <c:formatCode>0%</c:formatCode>
                <c:ptCount val="1"/>
                <c:pt idx="0">
                  <c:v>0.14271200113195348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E9-48AA-AFB5-7230335FECF0}"/>
            </c:ext>
          </c:extLst>
        </c:ser>
        <c:ser>
          <c:idx val="0"/>
          <c:order val="2"/>
          <c:tx>
            <c:strRef>
              <c:f>'[Chart in Microsoft PowerPoint]26-27 Budget '!$A$14</c:f>
              <c:strCache>
                <c:ptCount val="1"/>
                <c:pt idx="0">
                  <c:v>Employee Benefits</c:v>
                </c:pt>
              </c:strCache>
            </c:strRef>
          </c:tx>
          <c:spPr>
            <a:noFill/>
            <a:ln w="88900"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-1.6325508665956687E-3"/>
                  <c:y val="0.53310081638568174"/>
                </c:manualLayout>
              </c:layout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E9-48AA-AFB5-7230335FEC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baseline="0">
                    <a:latin typeface="Century Gothic" panose="020B0502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'[Chart in Microsoft PowerPoint]26-27 Budget '!$B$14</c:f>
              <c:numCache>
                <c:formatCode>0%</c:formatCode>
                <c:ptCount val="1"/>
                <c:pt idx="0">
                  <c:v>0.2459006886188643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2E9-48AA-AFB5-7230335FECF0}"/>
            </c:ext>
          </c:extLst>
        </c:ser>
        <c:ser>
          <c:idx val="3"/>
          <c:order val="3"/>
          <c:tx>
            <c:strRef>
              <c:f>'[Chart in Microsoft PowerPoint]26-27 Budget '!$A$15</c:f>
              <c:strCache>
                <c:ptCount val="1"/>
                <c:pt idx="0">
                  <c:v>Books and Supplies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spPr>
              <a:noFill/>
              <a:ln w="889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12E9-48AA-AFB5-7230335FECF0}"/>
              </c:ext>
            </c:extLst>
          </c:dPt>
          <c:dLbls>
            <c:dLbl>
              <c:idx val="0"/>
              <c:layout>
                <c:manualLayout>
                  <c:x val="6.5228574466092305E-3"/>
                  <c:y val="0.42017680305299249"/>
                </c:manualLayout>
              </c:layout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E9-48AA-AFB5-7230335FEC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baseline="0">
                    <a:latin typeface="Century Gothic" panose="020B0502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'[Chart in Microsoft PowerPoint]26-27 Budget '!$B$15</c:f>
              <c:numCache>
                <c:formatCode>0%</c:formatCode>
                <c:ptCount val="1"/>
                <c:pt idx="0">
                  <c:v>5.8641848624209209E-2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2E9-48AA-AFB5-7230335FECF0}"/>
            </c:ext>
          </c:extLst>
        </c:ser>
        <c:ser>
          <c:idx val="4"/>
          <c:order val="4"/>
          <c:tx>
            <c:strRef>
              <c:f>'[Chart in Microsoft PowerPoint]26-27 Budget '!$A$16</c:f>
              <c:strCache>
                <c:ptCount val="1"/>
                <c:pt idx="0">
                  <c:v>Services &amp; Other Operating</c:v>
                </c:pt>
              </c:strCache>
            </c:strRef>
          </c:tx>
          <c:spPr>
            <a:noFill/>
            <a:ln w="88900"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7.2370538134720018E-3"/>
                  <c:y val="0.54223016601452401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E9-48AA-AFB5-7230335FEC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entury Gothic" panose="020B0502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'[Chart in Microsoft PowerPoint]26-27 Budget '!$B$16</c:f>
              <c:numCache>
                <c:formatCode>0%</c:formatCode>
                <c:ptCount val="1"/>
                <c:pt idx="0">
                  <c:v>0.16661008902385577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E9-48AA-AFB5-7230335FECF0}"/>
            </c:ext>
          </c:extLst>
        </c:ser>
        <c:ser>
          <c:idx val="5"/>
          <c:order val="5"/>
          <c:tx>
            <c:strRef>
              <c:f>'[Chart in Microsoft PowerPoint]26-27 Budget '!$A$17</c:f>
              <c:strCache>
                <c:ptCount val="1"/>
                <c:pt idx="0">
                  <c:v>Capital Outlay &amp; Other</c:v>
                </c:pt>
              </c:strCache>
            </c:strRef>
          </c:tx>
          <c:spPr>
            <a:noFill/>
            <a:ln w="88900">
              <a:solidFill>
                <a:prstClr val="white"/>
              </a:solidFill>
            </a:ln>
          </c:spPr>
          <c:invertIfNegative val="0"/>
          <c:dLbls>
            <c:dLbl>
              <c:idx val="0"/>
              <c:layout>
                <c:manualLayout>
                  <c:x val="3.060181535097108E-2"/>
                  <c:y val="0.42036540886934587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2E9-48AA-AFB5-7230335FEC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Century Gothic" panose="020B0502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'[Chart in Microsoft PowerPoint]26-27 Budget '!$B$17</c:f>
              <c:numCache>
                <c:formatCode>0%</c:formatCode>
                <c:ptCount val="1"/>
                <c:pt idx="0">
                  <c:v>2.8822628967058499E-2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2E9-48AA-AFB5-7230335FECF0}"/>
            </c:ext>
          </c:extLst>
        </c:ser>
        <c:ser>
          <c:idx val="6"/>
          <c:order val="6"/>
          <c:tx>
            <c:strRef>
              <c:f>'[Chart in Microsoft PowerPoint]26-27 Budget '!$A$18</c:f>
              <c:strCache>
                <c:ptCount val="1"/>
                <c:pt idx="0">
                  <c:v>Interfund Transfers Out</c:v>
                </c:pt>
              </c:strCache>
            </c:strRef>
          </c:tx>
          <c:spPr>
            <a:noFill/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5.6293671832483093E-2"/>
                  <c:y val="0.32719836400817998"/>
                </c:manualLayout>
              </c:layout>
              <c:tx>
                <c:rich>
                  <a:bodyPr/>
                  <a:lstStyle/>
                  <a:p>
                    <a:fld id="{EF10CB2F-412E-4487-B6DD-0E8775DE495A}" type="SERIESNAME">
                      <a:rPr lang="en-US" b="1"/>
                      <a:pPr/>
                      <a:t>[SERIES NAME]</a:t>
                    </a:fld>
                    <a:endParaRPr lang="en-US" b="1" baseline="0"/>
                  </a:p>
                  <a:p>
                    <a:r>
                      <a:rPr lang="en-US" b="1" baseline="0"/>
                      <a:t> </a:t>
                    </a:r>
                    <a:fld id="{A22B415D-25D8-4228-B791-59CAC687525A}" type="VALUE">
                      <a:rPr lang="en-US" b="1" baseline="0"/>
                      <a:pPr/>
                      <a:t>[VALUE]</a:t>
                    </a:fld>
                    <a:endParaRPr lang="en-US" b="1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2E9-48AA-AFB5-7230335FEC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Century Gothic" panose="020B0502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solidFill>
                        <a:schemeClr val="accent1"/>
                      </a:solidFill>
                      <a:headEnd type="oval"/>
                    </a:ln>
                  </c:spPr>
                </c15:leaderLines>
              </c:ext>
            </c:extLst>
          </c:dLbls>
          <c:val>
            <c:numRef>
              <c:f>'[Chart in Microsoft PowerPoint]26-27 Budget '!$B$18</c:f>
              <c:numCache>
                <c:formatCode>0%</c:formatCode>
                <c:ptCount val="1"/>
                <c:pt idx="0">
                  <c:v>9.7760235143243748E-3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2E9-48AA-AFB5-7230335FECF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99889944"/>
        <c:axId val="199891512"/>
      </c:barChart>
      <c:catAx>
        <c:axId val="199889944"/>
        <c:scaling>
          <c:orientation val="minMax"/>
        </c:scaling>
        <c:delete val="1"/>
        <c:axPos val="l"/>
        <c:majorGridlines/>
        <c:numFmt formatCode="#,##0.00" sourceLinked="0"/>
        <c:majorTickMark val="out"/>
        <c:minorTickMark val="none"/>
        <c:tickLblPos val="none"/>
        <c:crossAx val="199891512"/>
        <c:crosses val="autoZero"/>
        <c:auto val="1"/>
        <c:lblAlgn val="ctr"/>
        <c:lblOffset val="100"/>
        <c:noMultiLvlLbl val="0"/>
      </c:catAx>
      <c:valAx>
        <c:axId val="19989151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199889944"/>
        <c:crosses val="autoZero"/>
        <c:crossBetween val="between"/>
      </c:valAx>
      <c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Weekly Oil and Gas Prices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077532301627226"/>
          <c:y val="0.12285098501956061"/>
          <c:w val="0.78351026038614524"/>
          <c:h val="0.58564995800263009"/>
        </c:manualLayout>
      </c:layou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U.S. Gas ($/gallon)</c:v>
                </c:pt>
              </c:strCache>
            </c:strRef>
          </c:tx>
          <c:spPr>
            <a:ln w="38100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d\-mmm\-yy</c:formatCode>
                <c:ptCount val="16"/>
                <c:pt idx="0">
                  <c:v>46034</c:v>
                </c:pt>
                <c:pt idx="1">
                  <c:v>46041</c:v>
                </c:pt>
                <c:pt idx="2">
                  <c:v>46048</c:v>
                </c:pt>
                <c:pt idx="3">
                  <c:v>46055</c:v>
                </c:pt>
                <c:pt idx="4">
                  <c:v>46062</c:v>
                </c:pt>
                <c:pt idx="5">
                  <c:v>46069</c:v>
                </c:pt>
                <c:pt idx="6">
                  <c:v>46076</c:v>
                </c:pt>
                <c:pt idx="7">
                  <c:v>46083</c:v>
                </c:pt>
                <c:pt idx="8">
                  <c:v>46090</c:v>
                </c:pt>
                <c:pt idx="9">
                  <c:v>46097</c:v>
                </c:pt>
                <c:pt idx="10">
                  <c:v>46104</c:v>
                </c:pt>
                <c:pt idx="11">
                  <c:v>46111</c:v>
                </c:pt>
                <c:pt idx="12">
                  <c:v>46118</c:v>
                </c:pt>
                <c:pt idx="13">
                  <c:v>46125</c:v>
                </c:pt>
                <c:pt idx="14">
                  <c:v>46132</c:v>
                </c:pt>
                <c:pt idx="15">
                  <c:v>46139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2.907</c:v>
                </c:pt>
                <c:pt idx="1">
                  <c:v>2.9329999999999998</c:v>
                </c:pt>
                <c:pt idx="2">
                  <c:v>2.98</c:v>
                </c:pt>
                <c:pt idx="3">
                  <c:v>2.9950000000000001</c:v>
                </c:pt>
                <c:pt idx="4">
                  <c:v>3.0329999999999999</c:v>
                </c:pt>
                <c:pt idx="5">
                  <c:v>3.0569999999999999</c:v>
                </c:pt>
                <c:pt idx="6">
                  <c:v>3.0720000000000001</c:v>
                </c:pt>
                <c:pt idx="7">
                  <c:v>3.1480000000000001</c:v>
                </c:pt>
                <c:pt idx="8">
                  <c:v>3.633</c:v>
                </c:pt>
                <c:pt idx="9">
                  <c:v>3.8540000000000001</c:v>
                </c:pt>
                <c:pt idx="10">
                  <c:v>4.0960000000000001</c:v>
                </c:pt>
                <c:pt idx="11">
                  <c:v>4.1260000000000003</c:v>
                </c:pt>
                <c:pt idx="12">
                  <c:v>4.2539999999999996</c:v>
                </c:pt>
                <c:pt idx="13">
                  <c:v>4.2539999999999996</c:v>
                </c:pt>
                <c:pt idx="14">
                  <c:v>4.1779999999999999</c:v>
                </c:pt>
                <c:pt idx="15">
                  <c:v>4.2569999999999997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F1-4C7D-932B-7229F2D517A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CA Gas ($/gallon)</c:v>
                </c:pt>
              </c:strCache>
            </c:strRef>
          </c:tx>
          <c:spPr>
            <a:ln w="44450" cap="rnd">
              <a:solidFill>
                <a:schemeClr val="accent3">
                  <a:lumMod val="75000"/>
                </a:schemeClr>
              </a:solidFill>
              <a:prstDash val="dashDot"/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d\-mmm\-yy</c:formatCode>
                <c:ptCount val="16"/>
                <c:pt idx="0">
                  <c:v>46034</c:v>
                </c:pt>
                <c:pt idx="1">
                  <c:v>46041</c:v>
                </c:pt>
                <c:pt idx="2">
                  <c:v>46048</c:v>
                </c:pt>
                <c:pt idx="3">
                  <c:v>46055</c:v>
                </c:pt>
                <c:pt idx="4">
                  <c:v>46062</c:v>
                </c:pt>
                <c:pt idx="5">
                  <c:v>46069</c:v>
                </c:pt>
                <c:pt idx="6">
                  <c:v>46076</c:v>
                </c:pt>
                <c:pt idx="7">
                  <c:v>46083</c:v>
                </c:pt>
                <c:pt idx="8">
                  <c:v>46090</c:v>
                </c:pt>
                <c:pt idx="9">
                  <c:v>46097</c:v>
                </c:pt>
                <c:pt idx="10">
                  <c:v>46104</c:v>
                </c:pt>
                <c:pt idx="11">
                  <c:v>46111</c:v>
                </c:pt>
                <c:pt idx="12">
                  <c:v>46118</c:v>
                </c:pt>
                <c:pt idx="13">
                  <c:v>46125</c:v>
                </c:pt>
                <c:pt idx="14">
                  <c:v>46132</c:v>
                </c:pt>
                <c:pt idx="15">
                  <c:v>46139</c:v>
                </c:pt>
              </c:numCache>
            </c:numRef>
          </c:cat>
          <c:val>
            <c:numRef>
              <c:f>Sheet1!$D$2:$D$17</c:f>
              <c:numCache>
                <c:formatCode>General</c:formatCode>
                <c:ptCount val="16"/>
                <c:pt idx="0">
                  <c:v>4.0990000000000002</c:v>
                </c:pt>
                <c:pt idx="1">
                  <c:v>4.0970000000000004</c:v>
                </c:pt>
                <c:pt idx="2">
                  <c:v>4.16</c:v>
                </c:pt>
                <c:pt idx="3">
                  <c:v>4.2939999999999996</c:v>
                </c:pt>
                <c:pt idx="4">
                  <c:v>4.43</c:v>
                </c:pt>
                <c:pt idx="5">
                  <c:v>4.532</c:v>
                </c:pt>
                <c:pt idx="6">
                  <c:v>4.5590000000000002</c:v>
                </c:pt>
                <c:pt idx="7">
                  <c:v>4.5919999999999996</c:v>
                </c:pt>
                <c:pt idx="8">
                  <c:v>5.2119999999999997</c:v>
                </c:pt>
                <c:pt idx="9">
                  <c:v>5.4989999999999997</c:v>
                </c:pt>
                <c:pt idx="10">
                  <c:v>5.7640000000000002</c:v>
                </c:pt>
                <c:pt idx="11">
                  <c:v>5.827</c:v>
                </c:pt>
                <c:pt idx="12">
                  <c:v>5.8819999999999997</c:v>
                </c:pt>
                <c:pt idx="13">
                  <c:v>5.8380000000000001</c:v>
                </c:pt>
                <c:pt idx="14">
                  <c:v>5.7569999999999997</c:v>
                </c:pt>
                <c:pt idx="15">
                  <c:v>5.899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5F1-4C7D-932B-7229F2D51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8098383"/>
        <c:axId val="2048099343"/>
      </c:line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Brent Crude Oil ($/barrel)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Sheet1!$A$2:$A$17</c:f>
              <c:numCache>
                <c:formatCode>d\-mmm\-yy</c:formatCode>
                <c:ptCount val="16"/>
                <c:pt idx="0">
                  <c:v>46034</c:v>
                </c:pt>
                <c:pt idx="1">
                  <c:v>46041</c:v>
                </c:pt>
                <c:pt idx="2">
                  <c:v>46048</c:v>
                </c:pt>
                <c:pt idx="3">
                  <c:v>46055</c:v>
                </c:pt>
                <c:pt idx="4">
                  <c:v>46062</c:v>
                </c:pt>
                <c:pt idx="5">
                  <c:v>46069</c:v>
                </c:pt>
                <c:pt idx="6">
                  <c:v>46076</c:v>
                </c:pt>
                <c:pt idx="7">
                  <c:v>46083</c:v>
                </c:pt>
                <c:pt idx="8">
                  <c:v>46090</c:v>
                </c:pt>
                <c:pt idx="9">
                  <c:v>46097</c:v>
                </c:pt>
                <c:pt idx="10">
                  <c:v>46104</c:v>
                </c:pt>
                <c:pt idx="11">
                  <c:v>46111</c:v>
                </c:pt>
                <c:pt idx="12">
                  <c:v>46118</c:v>
                </c:pt>
                <c:pt idx="13">
                  <c:v>46125</c:v>
                </c:pt>
                <c:pt idx="14">
                  <c:v>46132</c:v>
                </c:pt>
                <c:pt idx="15">
                  <c:v>46139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63.405999999999992</c:v>
                </c:pt>
                <c:pt idx="1">
                  <c:v>67.298000000000002</c:v>
                </c:pt>
                <c:pt idx="2">
                  <c:v>67.143999999999991</c:v>
                </c:pt>
                <c:pt idx="3">
                  <c:v>70.429999999999993</c:v>
                </c:pt>
                <c:pt idx="4">
                  <c:v>70.534000000000006</c:v>
                </c:pt>
                <c:pt idx="5">
                  <c:v>70.61999999999999</c:v>
                </c:pt>
                <c:pt idx="6">
                  <c:v>71.873999999999995</c:v>
                </c:pt>
                <c:pt idx="7">
                  <c:v>72.424000000000007</c:v>
                </c:pt>
                <c:pt idx="8">
                  <c:v>88.703999999999994</c:v>
                </c:pt>
                <c:pt idx="9">
                  <c:v>97.494</c:v>
                </c:pt>
                <c:pt idx="10">
                  <c:v>111.94800000000001</c:v>
                </c:pt>
                <c:pt idx="11">
                  <c:v>114.85999999999999</c:v>
                </c:pt>
                <c:pt idx="12">
                  <c:v>124.62</c:v>
                </c:pt>
                <c:pt idx="13">
                  <c:v>124.34</c:v>
                </c:pt>
                <c:pt idx="14">
                  <c:v>110.45599999999999</c:v>
                </c:pt>
                <c:pt idx="15">
                  <c:v>111.71600000000001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5F1-4C7D-932B-7229F2D51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8139663"/>
        <c:axId val="2048135343"/>
      </c:lineChart>
      <c:dateAx>
        <c:axId val="2048098383"/>
        <c:scaling>
          <c:orientation val="minMax"/>
        </c:scaling>
        <c:delete val="0"/>
        <c:axPos val="b"/>
        <c:numFmt formatCode="mmmm\ 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8099343"/>
        <c:crosses val="autoZero"/>
        <c:auto val="1"/>
        <c:lblOffset val="100"/>
        <c:baseTimeUnit val="days"/>
        <c:majorUnit val="1"/>
        <c:majorTimeUnit val="months"/>
        <c:minorUnit val="3"/>
        <c:minorTimeUnit val="months"/>
      </c:dateAx>
      <c:valAx>
        <c:axId val="204809934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Gasoline Prices ($/gallon)</a:t>
                </a:r>
              </a:p>
            </c:rich>
          </c:tx>
          <c:layout>
            <c:manualLayout>
              <c:xMode val="edge"/>
              <c:yMode val="edge"/>
              <c:x val="1.0238627522411605E-2"/>
              <c:y val="4.893997206939341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8098383"/>
        <c:crosses val="autoZero"/>
        <c:crossBetween val="between"/>
      </c:valAx>
      <c:valAx>
        <c:axId val="204813534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Brent Crude Oil ($/barrel)</a:t>
                </a:r>
              </a:p>
            </c:rich>
          </c:tx>
          <c:layout>
            <c:manualLayout>
              <c:xMode val="edge"/>
              <c:yMode val="edge"/>
              <c:x val="0.95741783103668388"/>
              <c:y val="5.244285898623882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8139663"/>
        <c:crosses val="max"/>
        <c:crossBetween val="between"/>
      </c:valAx>
      <c:dateAx>
        <c:axId val="2048139663"/>
        <c:scaling>
          <c:orientation val="minMax"/>
        </c:scaling>
        <c:delete val="1"/>
        <c:axPos val="b"/>
        <c:numFmt formatCode="d\-mmm\-yy" sourceLinked="1"/>
        <c:majorTickMark val="out"/>
        <c:minorTickMark val="none"/>
        <c:tickLblPos val="nextTo"/>
        <c:crossAx val="2048135343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706641189312435"/>
          <c:y val="0.84175792198280608"/>
          <c:w val="0.6036126506361793"/>
          <c:h val="6.62293686877550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85000"/>
        </a:schemeClr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800" b="1">
          <a:solidFill>
            <a:sysClr val="windowText" lastClr="000000"/>
          </a:solidFill>
          <a:latin typeface="+mn-lt"/>
        </a:defRPr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175"/>
      <c:depthPercent val="10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664124888111459E-2"/>
          <c:y val="8.1614227090758676E-2"/>
          <c:w val="0.80726873970086366"/>
          <c:h val="0.7883531500212650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10"/>
          <c:dPt>
            <c:idx val="0"/>
            <c:bubble3D val="0"/>
            <c:spPr>
              <a:solidFill>
                <a:srgbClr val="297FD5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7C3-44C4-BB24-7299010071CF}"/>
              </c:ext>
            </c:extLst>
          </c:dPt>
          <c:dPt>
            <c:idx val="1"/>
            <c:bubble3D val="0"/>
            <c:spPr>
              <a:solidFill>
                <a:srgbClr val="ACCBF9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7C3-44C4-BB24-7299010071CF}"/>
              </c:ext>
            </c:extLst>
          </c:dPt>
          <c:dPt>
            <c:idx val="2"/>
            <c:bubble3D val="0"/>
            <c:spPr>
              <a:solidFill>
                <a:srgbClr val="242852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7C3-44C4-BB24-7299010071CF}"/>
              </c:ext>
            </c:extLst>
          </c:dPt>
          <c:dPt>
            <c:idx val="3"/>
            <c:bubble3D val="0"/>
            <c:spPr>
              <a:solidFill>
                <a:srgbClr val="629DD1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7C3-44C4-BB24-7299010071CF}"/>
              </c:ext>
            </c:extLst>
          </c:dPt>
          <c:dPt>
            <c:idx val="4"/>
            <c:bubble3D val="0"/>
            <c:spPr>
              <a:solidFill>
                <a:srgbClr val="7F8FA9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7C3-44C4-BB24-7299010071CF}"/>
              </c:ext>
            </c:extLst>
          </c:dPt>
          <c:dPt>
            <c:idx val="5"/>
            <c:bubble3D val="0"/>
            <c:spPr>
              <a:solidFill>
                <a:srgbClr val="4A66AC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7C3-44C4-BB24-7299010071C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7C3-44C4-BB24-7299010071C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3D0A-43F0-BFC3-82D5CFC91A46}"/>
              </c:ext>
            </c:extLst>
          </c:dPt>
          <c:dLbls>
            <c:dLbl>
              <c:idx val="0"/>
              <c:layout>
                <c:manualLayout>
                  <c:x val="0.18194220214799789"/>
                  <c:y val="-0.1182535270438383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C3-44C4-BB24-7299010071CF}"/>
                </c:ext>
              </c:extLst>
            </c:dLbl>
            <c:dLbl>
              <c:idx val="1"/>
              <c:layout>
                <c:manualLayout>
                  <c:x val="5.7564972308879983E-2"/>
                  <c:y val="-1.09606316684849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C3-44C4-BB24-7299010071CF}"/>
                </c:ext>
              </c:extLst>
            </c:dLbl>
            <c:dLbl>
              <c:idx val="2"/>
              <c:layout>
                <c:manualLayout>
                  <c:x val="2.1281259277644501E-2"/>
                  <c:y val="-1.13295364189426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C3-44C4-BB24-7299010071CF}"/>
                </c:ext>
              </c:extLst>
            </c:dLbl>
            <c:dLbl>
              <c:idx val="3"/>
              <c:layout>
                <c:manualLayout>
                  <c:x val="2.7958446584891257E-3"/>
                  <c:y val="-5.447974259879066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C3-44C4-BB24-7299010071CF}"/>
                </c:ext>
              </c:extLst>
            </c:dLbl>
            <c:dLbl>
              <c:idx val="4"/>
              <c:layout>
                <c:manualLayout>
                  <c:x val="2.3158087367537411E-2"/>
                  <c:y val="-0.1085752325301873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7C3-44C4-BB24-7299010071CF}"/>
                </c:ext>
              </c:extLst>
            </c:dLbl>
            <c:dLbl>
              <c:idx val="5"/>
              <c:layout>
                <c:manualLayout>
                  <c:x val="4.2589196877104107E-2"/>
                  <c:y val="-2.769670297157861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7C3-44C4-BB24-7299010071CF}"/>
                </c:ext>
              </c:extLst>
            </c:dLbl>
            <c:dLbl>
              <c:idx val="6"/>
              <c:layout>
                <c:manualLayout>
                  <c:x val="1.2823198903569774E-2"/>
                  <c:y val="7.191571589711348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7C3-44C4-BB24-7299010071CF}"/>
                </c:ext>
              </c:extLst>
            </c:dLbl>
            <c:dLbl>
              <c:idx val="7"/>
              <c:layout>
                <c:manualLayout>
                  <c:x val="-6.6400875961777947E-2"/>
                  <c:y val="2.175114184803713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D0A-43F0-BFC3-82D5CFC91A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15875" cap="flat" cmpd="sng" algn="ctr">
                  <a:solidFill>
                    <a:sysClr val="windowText" lastClr="00000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GOAL 1</c:v>
                </c:pt>
                <c:pt idx="1">
                  <c:v>GOAL 2</c:v>
                </c:pt>
                <c:pt idx="2">
                  <c:v>GOAL 3</c:v>
                </c:pt>
                <c:pt idx="3">
                  <c:v>GOAL 4</c:v>
                </c:pt>
                <c:pt idx="4">
                  <c:v>GOAL 5</c:v>
                </c:pt>
                <c:pt idx="5">
                  <c:v>GOAL 6</c:v>
                </c:pt>
                <c:pt idx="6">
                  <c:v>GOALS 7-10</c:v>
                </c:pt>
                <c:pt idx="7">
                  <c:v>GOAL 11</c:v>
                </c:pt>
              </c:strCache>
            </c:strRef>
          </c:cat>
          <c:val>
            <c:numRef>
              <c:f>Sheet1!$B$2:$B$9</c:f>
              <c:numCache>
                <c:formatCode>_("$"* #,##0_);_("$"* \(#,##0\);_("$"* "-"??_);_(@_)</c:formatCode>
                <c:ptCount val="8"/>
                <c:pt idx="0">
                  <c:v>50459620</c:v>
                </c:pt>
                <c:pt idx="1">
                  <c:v>7169755</c:v>
                </c:pt>
                <c:pt idx="2">
                  <c:v>30913676</c:v>
                </c:pt>
                <c:pt idx="3">
                  <c:v>1468518</c:v>
                </c:pt>
                <c:pt idx="4">
                  <c:v>12337232</c:v>
                </c:pt>
                <c:pt idx="5">
                  <c:v>1162970</c:v>
                </c:pt>
                <c:pt idx="6">
                  <c:v>3965321</c:v>
                </c:pt>
                <c:pt idx="7">
                  <c:v>11883034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7C3-44C4-BB24-7299010071C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458961111602585"/>
          <c:y val="3.5130720664868921E-2"/>
          <c:w val="0.88229088191448257"/>
          <c:h val="0.803389366581855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LCFF Base</c:v>
                </c:pt>
              </c:strCache>
            </c:strRef>
          </c:tx>
          <c:spPr>
            <a:solidFill>
              <a:srgbClr val="297FD5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2023-24 (A)</c:v>
                </c:pt>
                <c:pt idx="1">
                  <c:v>2024-25 (A)</c:v>
                </c:pt>
                <c:pt idx="2">
                  <c:v>2025-26 (EA)</c:v>
                </c:pt>
                <c:pt idx="3">
                  <c:v>2026-27 (P)</c:v>
                </c:pt>
                <c:pt idx="4">
                  <c:v>2027-28 (P)</c:v>
                </c:pt>
                <c:pt idx="5">
                  <c:v>2028-29(P)</c:v>
                </c:pt>
              </c:strCache>
            </c:strRef>
          </c:cat>
          <c:val>
            <c:numRef>
              <c:f>Sheet1!$B$2:$B$7</c:f>
              <c:numCache>
                <c:formatCode>_("$"* #,##0_);_("$"* \(#,##0\);_("$"* "-"_);_(@_)</c:formatCode>
                <c:ptCount val="6"/>
                <c:pt idx="0">
                  <c:v>11626</c:v>
                </c:pt>
                <c:pt idx="1">
                  <c:v>11746</c:v>
                </c:pt>
                <c:pt idx="2">
                  <c:v>12135</c:v>
                </c:pt>
                <c:pt idx="3">
                  <c:v>12641</c:v>
                </c:pt>
                <c:pt idx="4">
                  <c:v>13042</c:v>
                </c:pt>
                <c:pt idx="5">
                  <c:v>13436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EB-4236-89E2-E13796186F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Supplemental Grants</c:v>
                </c:pt>
              </c:strCache>
            </c:strRef>
          </c:tx>
          <c:spPr>
            <a:solidFill>
              <a:srgbClr val="ACCBF9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2023-24 (A)</c:v>
                </c:pt>
                <c:pt idx="1">
                  <c:v>2024-25 (A)</c:v>
                </c:pt>
                <c:pt idx="2">
                  <c:v>2025-26 (EA)</c:v>
                </c:pt>
                <c:pt idx="3">
                  <c:v>2026-27 (P)</c:v>
                </c:pt>
                <c:pt idx="4">
                  <c:v>2027-28 (P)</c:v>
                </c:pt>
                <c:pt idx="5">
                  <c:v>2028-29(P)</c:v>
                </c:pt>
              </c:strCache>
            </c:strRef>
          </c:cat>
          <c:val>
            <c:numRef>
              <c:f>Sheet1!$C$2:$C$7</c:f>
              <c:numCache>
                <c:formatCode>_("$"* #,##0_);_("$"* \(#,##0\);_("$"* "-"_);_(@_)</c:formatCode>
                <c:ptCount val="6"/>
                <c:pt idx="0">
                  <c:v>2006</c:v>
                </c:pt>
                <c:pt idx="1">
                  <c:v>2036</c:v>
                </c:pt>
                <c:pt idx="2">
                  <c:v>2073</c:v>
                </c:pt>
                <c:pt idx="3">
                  <c:v>2152</c:v>
                </c:pt>
                <c:pt idx="4">
                  <c:v>2211</c:v>
                </c:pt>
                <c:pt idx="5">
                  <c:v>2281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EB-4236-89E2-E13796186F4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Concentration Grants</c:v>
                </c:pt>
              </c:strCache>
            </c:strRef>
          </c:tx>
          <c:spPr>
            <a:solidFill>
              <a:srgbClr val="5AA2AE"/>
            </a:solidFill>
            <a:ln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cat>
            <c:strRef>
              <c:f>Sheet1!$A$2:$A$7</c:f>
              <c:strCache>
                <c:ptCount val="6"/>
                <c:pt idx="0">
                  <c:v>2023-24 (A)</c:v>
                </c:pt>
                <c:pt idx="1">
                  <c:v>2024-25 (A)</c:v>
                </c:pt>
                <c:pt idx="2">
                  <c:v>2025-26 (EA)</c:v>
                </c:pt>
                <c:pt idx="3">
                  <c:v>2026-27 (P)</c:v>
                </c:pt>
                <c:pt idx="4">
                  <c:v>2027-28 (P)</c:v>
                </c:pt>
                <c:pt idx="5">
                  <c:v>2028-29(P)</c:v>
                </c:pt>
              </c:strCache>
            </c:strRef>
          </c:cat>
          <c:val>
            <c:numRef>
              <c:f>Sheet1!$D$2:$D$7</c:f>
              <c:numCache>
                <c:formatCode>_("$"* #,##0_);_("$"* \(#,##0\);_("$"* "-"_);_(@_)</c:formatCode>
                <c:ptCount val="6"/>
                <c:pt idx="0">
                  <c:v>2567</c:v>
                </c:pt>
                <c:pt idx="1">
                  <c:v>2625</c:v>
                </c:pt>
                <c:pt idx="2">
                  <c:v>2654</c:v>
                </c:pt>
                <c:pt idx="3">
                  <c:v>2729</c:v>
                </c:pt>
                <c:pt idx="4">
                  <c:v>2778</c:v>
                </c:pt>
                <c:pt idx="5">
                  <c:v>2872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EB-4236-89E2-E13796186F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82595584"/>
        <c:axId val="282596368"/>
      </c:barChart>
      <c:catAx>
        <c:axId val="282595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596368"/>
        <c:crosses val="autoZero"/>
        <c:auto val="1"/>
        <c:lblAlgn val="ctr"/>
        <c:lblOffset val="100"/>
        <c:noMultiLvlLbl val="0"/>
      </c:catAx>
      <c:valAx>
        <c:axId val="282596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595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Unrestricted Ending Fund Balance</c:v>
                </c:pt>
              </c:strCache>
            </c:strRef>
          </c:tx>
          <c:spPr>
            <a:solidFill>
              <a:srgbClr val="008000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2024-25 (A)</c:v>
                </c:pt>
                <c:pt idx="1">
                  <c:v>2025-26 (EA)</c:v>
                </c:pt>
                <c:pt idx="2">
                  <c:v>2026-27 (P)</c:v>
                </c:pt>
                <c:pt idx="3">
                  <c:v>2027-28 (P)</c:v>
                </c:pt>
                <c:pt idx="4">
                  <c:v>2028-29 (P)</c:v>
                </c:pt>
              </c:strCache>
            </c:strRef>
          </c:cat>
          <c:val>
            <c:numRef>
              <c:f>Sheet1!$B$2:$B$6</c:f>
              <c:numCache>
                <c:formatCode>"$"#,##0.0_);\("$"#,##0.0\)</c:formatCode>
                <c:ptCount val="5"/>
                <c:pt idx="0">
                  <c:v>73.099999999999994</c:v>
                </c:pt>
                <c:pt idx="1">
                  <c:v>60.3</c:v>
                </c:pt>
                <c:pt idx="2">
                  <c:v>61.3</c:v>
                </c:pt>
                <c:pt idx="3">
                  <c:v>68</c:v>
                </c:pt>
                <c:pt idx="4">
                  <c:v>70.3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52-4686-AE42-DA212200CBE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Restricted Ending Fund Balance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2024-25 (A)</c:v>
                </c:pt>
                <c:pt idx="1">
                  <c:v>2025-26 (EA)</c:v>
                </c:pt>
                <c:pt idx="2">
                  <c:v>2026-27 (P)</c:v>
                </c:pt>
                <c:pt idx="3">
                  <c:v>2027-28 (P)</c:v>
                </c:pt>
                <c:pt idx="4">
                  <c:v>2028-29 (P)</c:v>
                </c:pt>
              </c:strCache>
            </c:strRef>
          </c:cat>
          <c:val>
            <c:numRef>
              <c:f>Sheet1!$C$2:$C$6</c:f>
              <c:numCache>
                <c:formatCode>"$"#,##0.0_);\("$"#,##0.0\)</c:formatCode>
                <c:ptCount val="5"/>
                <c:pt idx="0">
                  <c:v>88.8</c:v>
                </c:pt>
                <c:pt idx="1">
                  <c:v>62.5</c:v>
                </c:pt>
                <c:pt idx="2">
                  <c:v>37.799999999999997</c:v>
                </c:pt>
                <c:pt idx="3">
                  <c:v>26.1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52-4686-AE42-DA212200C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96421888"/>
        <c:axId val="496422216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3% REU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dash"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2024-25 (A)</c:v>
                </c:pt>
                <c:pt idx="1">
                  <c:v>2025-26 (EA)</c:v>
                </c:pt>
                <c:pt idx="2">
                  <c:v>2026-27 (P)</c:v>
                </c:pt>
                <c:pt idx="3">
                  <c:v>2027-28 (P)</c:v>
                </c:pt>
                <c:pt idx="4">
                  <c:v>2028-29 (P)</c:v>
                </c:pt>
              </c:strCache>
            </c:strRef>
          </c:cat>
          <c:val>
            <c:numRef>
              <c:f>Sheet1!$D$2:$D$6</c:f>
              <c:numCache>
                <c:formatCode>0.00</c:formatCode>
                <c:ptCount val="5"/>
                <c:pt idx="0">
                  <c:v>17.702999999999999</c:v>
                </c:pt>
                <c:pt idx="1">
                  <c:v>16.914000000000001</c:v>
                </c:pt>
                <c:pt idx="2">
                  <c:v>17.71</c:v>
                </c:pt>
                <c:pt idx="3">
                  <c:v>17.39</c:v>
                </c:pt>
                <c:pt idx="4">
                  <c:v>17.62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52-4686-AE42-DA212200CB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6421888"/>
        <c:axId val="496422216"/>
      </c:lineChart>
      <c:catAx>
        <c:axId val="49642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422216"/>
        <c:crosses val="autoZero"/>
        <c:auto val="1"/>
        <c:lblAlgn val="ctr"/>
        <c:lblOffset val="100"/>
        <c:noMultiLvlLbl val="0"/>
      </c:catAx>
      <c:valAx>
        <c:axId val="49642221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&quot;$&quot;#,##0.0_);\(&quot;$&quot;#,##0.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42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3516729286641986E-2"/>
          <c:y val="0.92583757879864659"/>
          <c:w val="0.89999999010638509"/>
          <c:h val="5.88115269878007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Monthly Consumer Price Index</a:t>
            </a:r>
            <a:r>
              <a:rPr lang="en-US" sz="1800" baseline="0"/>
              <a:t> (CPI)</a:t>
            </a:r>
            <a:r>
              <a:rPr lang="en-US" sz="1800"/>
              <a:t> and Federal Funds 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623022833828493E-2"/>
          <c:y val="0.13691227634000133"/>
          <c:w val="0.82462282001989307"/>
          <c:h val="0.66726009874807335"/>
        </c:manualLayout>
      </c:layout>
      <c:lineChart>
        <c:grouping val="standard"/>
        <c:varyColors val="0"/>
        <c:ser>
          <c:idx val="0"/>
          <c:order val="0"/>
          <c:tx>
            <c:strRef>
              <c:f>'2-4'!$B$1</c:f>
              <c:strCache>
                <c:ptCount val="1"/>
                <c:pt idx="0">
                  <c:v>CPI YoY%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'2-4'!$A$2:$A$41</c:f>
              <c:numCache>
                <c:formatCode>yyyy\-mm\-dd</c:formatCode>
                <c:ptCount val="40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  <c:pt idx="19">
                  <c:v>45505</c:v>
                </c:pt>
                <c:pt idx="20">
                  <c:v>45536</c:v>
                </c:pt>
                <c:pt idx="21">
                  <c:v>45566</c:v>
                </c:pt>
                <c:pt idx="22">
                  <c:v>45597</c:v>
                </c:pt>
                <c:pt idx="23">
                  <c:v>45627</c:v>
                </c:pt>
                <c:pt idx="24">
                  <c:v>45658</c:v>
                </c:pt>
                <c:pt idx="25">
                  <c:v>45689</c:v>
                </c:pt>
                <c:pt idx="26">
                  <c:v>45717</c:v>
                </c:pt>
                <c:pt idx="27">
                  <c:v>45748</c:v>
                </c:pt>
                <c:pt idx="28">
                  <c:v>45778</c:v>
                </c:pt>
                <c:pt idx="29">
                  <c:v>45809</c:v>
                </c:pt>
                <c:pt idx="30">
                  <c:v>45839</c:v>
                </c:pt>
                <c:pt idx="31">
                  <c:v>45870</c:v>
                </c:pt>
                <c:pt idx="32">
                  <c:v>45901</c:v>
                </c:pt>
                <c:pt idx="33">
                  <c:v>45931</c:v>
                </c:pt>
                <c:pt idx="34">
                  <c:v>45962</c:v>
                </c:pt>
                <c:pt idx="35">
                  <c:v>45992</c:v>
                </c:pt>
                <c:pt idx="36">
                  <c:v>46023</c:v>
                </c:pt>
                <c:pt idx="37">
                  <c:v>46054</c:v>
                </c:pt>
                <c:pt idx="38">
                  <c:v>46082</c:v>
                </c:pt>
                <c:pt idx="39">
                  <c:v>46113</c:v>
                </c:pt>
              </c:numCache>
            </c:numRef>
          </c:cat>
          <c:val>
            <c:numRef>
              <c:f>'2-4'!$B$2:$B$41</c:f>
            </c:numRef>
          </c:val>
          <c:smooth val="0"/>
          <c:extLst>
            <c:ext xmlns:c16="http://schemas.microsoft.com/office/drawing/2014/chart" uri="{C3380CC4-5D6E-409C-BE32-E72D297353CC}">
              <c16:uniqueId val="{00000000-FDA4-4B40-BD24-BA98487D93C4}"/>
            </c:ext>
          </c:extLst>
        </c:ser>
        <c:ser>
          <c:idx val="2"/>
          <c:order val="2"/>
          <c:tx>
            <c:strRef>
              <c:f>'2-4'!$D$1</c:f>
              <c:strCache>
                <c:ptCount val="1"/>
                <c:pt idx="0">
                  <c:v>Fed Funds Rate %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'2-4'!$A$2:$A$41</c:f>
              <c:numCache>
                <c:formatCode>yyyy\-mm\-dd</c:formatCode>
                <c:ptCount val="40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  <c:pt idx="19">
                  <c:v>45505</c:v>
                </c:pt>
                <c:pt idx="20">
                  <c:v>45536</c:v>
                </c:pt>
                <c:pt idx="21">
                  <c:v>45566</c:v>
                </c:pt>
                <c:pt idx="22">
                  <c:v>45597</c:v>
                </c:pt>
                <c:pt idx="23">
                  <c:v>45627</c:v>
                </c:pt>
                <c:pt idx="24">
                  <c:v>45658</c:v>
                </c:pt>
                <c:pt idx="25">
                  <c:v>45689</c:v>
                </c:pt>
                <c:pt idx="26">
                  <c:v>45717</c:v>
                </c:pt>
                <c:pt idx="27">
                  <c:v>45748</c:v>
                </c:pt>
                <c:pt idx="28">
                  <c:v>45778</c:v>
                </c:pt>
                <c:pt idx="29">
                  <c:v>45809</c:v>
                </c:pt>
                <c:pt idx="30">
                  <c:v>45839</c:v>
                </c:pt>
                <c:pt idx="31">
                  <c:v>45870</c:v>
                </c:pt>
                <c:pt idx="32">
                  <c:v>45901</c:v>
                </c:pt>
                <c:pt idx="33">
                  <c:v>45931</c:v>
                </c:pt>
                <c:pt idx="34">
                  <c:v>45962</c:v>
                </c:pt>
                <c:pt idx="35">
                  <c:v>45992</c:v>
                </c:pt>
                <c:pt idx="36">
                  <c:v>46023</c:v>
                </c:pt>
                <c:pt idx="37">
                  <c:v>46054</c:v>
                </c:pt>
                <c:pt idx="38">
                  <c:v>46082</c:v>
                </c:pt>
                <c:pt idx="39">
                  <c:v>46113</c:v>
                </c:pt>
              </c:numCache>
            </c:numRef>
          </c:cat>
          <c:val>
            <c:numRef>
              <c:f>'2-4'!$D$2:$D$41</c:f>
            </c:numRef>
          </c:val>
          <c:smooth val="0"/>
          <c:extLst>
            <c:ext xmlns:c16="http://schemas.microsoft.com/office/drawing/2014/chart" uri="{C3380CC4-5D6E-409C-BE32-E72D297353CC}">
              <c16:uniqueId val="{00000001-FDA4-4B40-BD24-BA98487D93C4}"/>
            </c:ext>
          </c:extLst>
        </c:ser>
        <c:ser>
          <c:idx val="1"/>
          <c:order val="1"/>
          <c:tx>
            <c:strRef>
              <c:f>'2-4'!$C$1</c:f>
              <c:strCache>
                <c:ptCount val="1"/>
                <c:pt idx="0">
                  <c:v>CPI Year over Year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9"/>
              <c:layout>
                <c:manualLayout>
                  <c:x val="-8.1687244341679191E-2"/>
                  <c:y val="1.3266693443798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A4-4B40-BD24-BA98487D93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'2-4'!$A$2:$A$41</c:f>
              <c:numCache>
                <c:formatCode>yyyy\-mm\-dd</c:formatCode>
                <c:ptCount val="40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  <c:pt idx="19">
                  <c:v>45505</c:v>
                </c:pt>
                <c:pt idx="20">
                  <c:v>45536</c:v>
                </c:pt>
                <c:pt idx="21">
                  <c:v>45566</c:v>
                </c:pt>
                <c:pt idx="22">
                  <c:v>45597</c:v>
                </c:pt>
                <c:pt idx="23">
                  <c:v>45627</c:v>
                </c:pt>
                <c:pt idx="24">
                  <c:v>45658</c:v>
                </c:pt>
                <c:pt idx="25">
                  <c:v>45689</c:v>
                </c:pt>
                <c:pt idx="26">
                  <c:v>45717</c:v>
                </c:pt>
                <c:pt idx="27">
                  <c:v>45748</c:v>
                </c:pt>
                <c:pt idx="28">
                  <c:v>45778</c:v>
                </c:pt>
                <c:pt idx="29">
                  <c:v>45809</c:v>
                </c:pt>
                <c:pt idx="30">
                  <c:v>45839</c:v>
                </c:pt>
                <c:pt idx="31">
                  <c:v>45870</c:v>
                </c:pt>
                <c:pt idx="32">
                  <c:v>45901</c:v>
                </c:pt>
                <c:pt idx="33">
                  <c:v>45931</c:v>
                </c:pt>
                <c:pt idx="34">
                  <c:v>45962</c:v>
                </c:pt>
                <c:pt idx="35">
                  <c:v>45992</c:v>
                </c:pt>
                <c:pt idx="36">
                  <c:v>46023</c:v>
                </c:pt>
                <c:pt idx="37">
                  <c:v>46054</c:v>
                </c:pt>
                <c:pt idx="38">
                  <c:v>46082</c:v>
                </c:pt>
                <c:pt idx="39">
                  <c:v>46113</c:v>
                </c:pt>
              </c:numCache>
            </c:numRef>
          </c:cat>
          <c:val>
            <c:numRef>
              <c:f>'2-4'!$C$2:$C$41</c:f>
              <c:numCache>
                <c:formatCode>0.0%</c:formatCode>
                <c:ptCount val="40"/>
                <c:pt idx="0">
                  <c:v>6.3271800000000003E-2</c:v>
                </c:pt>
                <c:pt idx="1">
                  <c:v>5.9578199999999998E-2</c:v>
                </c:pt>
                <c:pt idx="2">
                  <c:v>4.9177200000000004E-2</c:v>
                </c:pt>
                <c:pt idx="3">
                  <c:v>4.9500799999999998E-2</c:v>
                </c:pt>
                <c:pt idx="4">
                  <c:v>4.1318500000000001E-2</c:v>
                </c:pt>
                <c:pt idx="5">
                  <c:v>3.0706199999999999E-2</c:v>
                </c:pt>
                <c:pt idx="6">
                  <c:v>3.2877499999999997E-2</c:v>
                </c:pt>
                <c:pt idx="7">
                  <c:v>3.7225000000000001E-2</c:v>
                </c:pt>
                <c:pt idx="8">
                  <c:v>3.6872099999999998E-2</c:v>
                </c:pt>
                <c:pt idx="9">
                  <c:v>3.2512699999999999E-2</c:v>
                </c:pt>
                <c:pt idx="10">
                  <c:v>3.13335E-2</c:v>
                </c:pt>
                <c:pt idx="11">
                  <c:v>3.3159100000000004E-2</c:v>
                </c:pt>
                <c:pt idx="12">
                  <c:v>3.0883400000000002E-2</c:v>
                </c:pt>
                <c:pt idx="13">
                  <c:v>3.15707E-2</c:v>
                </c:pt>
                <c:pt idx="14">
                  <c:v>3.4868299999999998E-2</c:v>
                </c:pt>
                <c:pt idx="15">
                  <c:v>3.3607999999999999E-2</c:v>
                </c:pt>
                <c:pt idx="16">
                  <c:v>3.2442800000000001E-2</c:v>
                </c:pt>
                <c:pt idx="17">
                  <c:v>2.9702600000000003E-2</c:v>
                </c:pt>
                <c:pt idx="18">
                  <c:v>2.9414799999999998E-2</c:v>
                </c:pt>
                <c:pt idx="19">
                  <c:v>2.6071399999999998E-2</c:v>
                </c:pt>
                <c:pt idx="20">
                  <c:v>2.4264800000000003E-2</c:v>
                </c:pt>
                <c:pt idx="21">
                  <c:v>2.57884E-2</c:v>
                </c:pt>
                <c:pt idx="22">
                  <c:v>2.7194699999999999E-2</c:v>
                </c:pt>
                <c:pt idx="23">
                  <c:v>2.87069E-2</c:v>
                </c:pt>
                <c:pt idx="24">
                  <c:v>2.99098E-2</c:v>
                </c:pt>
                <c:pt idx="25">
                  <c:v>2.80158E-2</c:v>
                </c:pt>
                <c:pt idx="26">
                  <c:v>2.3819799999999999E-2</c:v>
                </c:pt>
                <c:pt idx="27">
                  <c:v>2.3253900000000001E-2</c:v>
                </c:pt>
                <c:pt idx="28">
                  <c:v>2.3772700000000001E-2</c:v>
                </c:pt>
                <c:pt idx="29">
                  <c:v>2.6804499999999998E-2</c:v>
                </c:pt>
                <c:pt idx="30">
                  <c:v>2.7426200000000001E-2</c:v>
                </c:pt>
                <c:pt idx="31">
                  <c:v>2.93859E-2</c:v>
                </c:pt>
                <c:pt idx="32">
                  <c:v>3.0225700000000001E-2</c:v>
                </c:pt>
                <c:pt idx="34">
                  <c:v>2.6964399999999999E-2</c:v>
                </c:pt>
                <c:pt idx="35">
                  <c:v>2.6533000000000001E-2</c:v>
                </c:pt>
                <c:pt idx="36">
                  <c:v>2.3911999999999999E-2</c:v>
                </c:pt>
                <c:pt idx="37">
                  <c:v>2.4340000000000001E-2</c:v>
                </c:pt>
                <c:pt idx="38">
                  <c:v>3.2859600000000003E-2</c:v>
                </c:pt>
                <c:pt idx="39">
                  <c:v>3.7999999999999999E-2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A4-4B40-BD24-BA98487D93C4}"/>
            </c:ext>
          </c:extLst>
        </c:ser>
        <c:ser>
          <c:idx val="4"/>
          <c:order val="4"/>
          <c:tx>
            <c:strRef>
              <c:f>'2-4'!$F$1</c:f>
              <c:strCache>
                <c:ptCount val="1"/>
                <c:pt idx="0">
                  <c:v>Fed 2% Target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'2-4'!$A$2:$A$41</c:f>
              <c:numCache>
                <c:formatCode>yyyy\-mm\-dd</c:formatCode>
                <c:ptCount val="40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  <c:pt idx="19">
                  <c:v>45505</c:v>
                </c:pt>
                <c:pt idx="20">
                  <c:v>45536</c:v>
                </c:pt>
                <c:pt idx="21">
                  <c:v>45566</c:v>
                </c:pt>
                <c:pt idx="22">
                  <c:v>45597</c:v>
                </c:pt>
                <c:pt idx="23">
                  <c:v>45627</c:v>
                </c:pt>
                <c:pt idx="24">
                  <c:v>45658</c:v>
                </c:pt>
                <c:pt idx="25">
                  <c:v>45689</c:v>
                </c:pt>
                <c:pt idx="26">
                  <c:v>45717</c:v>
                </c:pt>
                <c:pt idx="27">
                  <c:v>45748</c:v>
                </c:pt>
                <c:pt idx="28">
                  <c:v>45778</c:v>
                </c:pt>
                <c:pt idx="29">
                  <c:v>45809</c:v>
                </c:pt>
                <c:pt idx="30">
                  <c:v>45839</c:v>
                </c:pt>
                <c:pt idx="31">
                  <c:v>45870</c:v>
                </c:pt>
                <c:pt idx="32">
                  <c:v>45901</c:v>
                </c:pt>
                <c:pt idx="33">
                  <c:v>45931</c:v>
                </c:pt>
                <c:pt idx="34">
                  <c:v>45962</c:v>
                </c:pt>
                <c:pt idx="35">
                  <c:v>45992</c:v>
                </c:pt>
                <c:pt idx="36">
                  <c:v>46023</c:v>
                </c:pt>
                <c:pt idx="37">
                  <c:v>46054</c:v>
                </c:pt>
                <c:pt idx="38">
                  <c:v>46082</c:v>
                </c:pt>
                <c:pt idx="39">
                  <c:v>46113</c:v>
                </c:pt>
              </c:numCache>
            </c:numRef>
          </c:cat>
          <c:val>
            <c:numRef>
              <c:f>'2-4'!$F$2:$F$41</c:f>
              <c:numCache>
                <c:formatCode>0.0%</c:formatCode>
                <c:ptCount val="40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  <c:pt idx="3">
                  <c:v>0.02</c:v>
                </c:pt>
                <c:pt idx="4">
                  <c:v>0.02</c:v>
                </c:pt>
                <c:pt idx="5">
                  <c:v>0.02</c:v>
                </c:pt>
                <c:pt idx="6">
                  <c:v>0.02</c:v>
                </c:pt>
                <c:pt idx="7">
                  <c:v>0.02</c:v>
                </c:pt>
                <c:pt idx="8">
                  <c:v>0.02</c:v>
                </c:pt>
                <c:pt idx="9">
                  <c:v>0.02</c:v>
                </c:pt>
                <c:pt idx="10">
                  <c:v>0.02</c:v>
                </c:pt>
                <c:pt idx="11">
                  <c:v>0.02</c:v>
                </c:pt>
                <c:pt idx="12">
                  <c:v>0.02</c:v>
                </c:pt>
                <c:pt idx="13">
                  <c:v>0.02</c:v>
                </c:pt>
                <c:pt idx="14">
                  <c:v>0.02</c:v>
                </c:pt>
                <c:pt idx="15">
                  <c:v>0.02</c:v>
                </c:pt>
                <c:pt idx="16">
                  <c:v>0.02</c:v>
                </c:pt>
                <c:pt idx="17">
                  <c:v>0.02</c:v>
                </c:pt>
                <c:pt idx="18">
                  <c:v>0.02</c:v>
                </c:pt>
                <c:pt idx="19">
                  <c:v>0.02</c:v>
                </c:pt>
                <c:pt idx="20">
                  <c:v>0.02</c:v>
                </c:pt>
                <c:pt idx="21">
                  <c:v>0.02</c:v>
                </c:pt>
                <c:pt idx="22">
                  <c:v>0.02</c:v>
                </c:pt>
                <c:pt idx="23">
                  <c:v>0.02</c:v>
                </c:pt>
                <c:pt idx="24">
                  <c:v>0.02</c:v>
                </c:pt>
                <c:pt idx="25">
                  <c:v>0.02</c:v>
                </c:pt>
                <c:pt idx="26">
                  <c:v>0.02</c:v>
                </c:pt>
                <c:pt idx="27">
                  <c:v>0.02</c:v>
                </c:pt>
                <c:pt idx="28">
                  <c:v>0.02</c:v>
                </c:pt>
                <c:pt idx="29">
                  <c:v>0.02</c:v>
                </c:pt>
                <c:pt idx="30">
                  <c:v>0.02</c:v>
                </c:pt>
                <c:pt idx="31">
                  <c:v>0.02</c:v>
                </c:pt>
                <c:pt idx="32">
                  <c:v>0.02</c:v>
                </c:pt>
                <c:pt idx="33">
                  <c:v>0.02</c:v>
                </c:pt>
                <c:pt idx="34">
                  <c:v>0.02</c:v>
                </c:pt>
                <c:pt idx="35">
                  <c:v>0.02</c:v>
                </c:pt>
                <c:pt idx="36">
                  <c:v>0.02</c:v>
                </c:pt>
                <c:pt idx="37">
                  <c:v>0.02</c:v>
                </c:pt>
                <c:pt idx="38">
                  <c:v>0.02</c:v>
                </c:pt>
                <c:pt idx="39">
                  <c:v>0.02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4-4B40-BD24-BA98487D9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0751279"/>
        <c:axId val="1250764239"/>
      </c:lineChart>
      <c:lineChart>
        <c:grouping val="standard"/>
        <c:varyColors val="0"/>
        <c:ser>
          <c:idx val="3"/>
          <c:order val="3"/>
          <c:tx>
            <c:strRef>
              <c:f>'2-4'!$E$1</c:f>
              <c:strCache>
                <c:ptCount val="1"/>
                <c:pt idx="0">
                  <c:v>Federal Funds Rate </c:v>
                </c:pt>
              </c:strCache>
            </c:strRef>
          </c:tx>
          <c:spPr>
            <a:ln w="38100" cap="rnd">
              <a:solidFill>
                <a:schemeClr val="accent1"/>
              </a:solidFill>
              <a:prstDash val="dashDot"/>
              <a:round/>
            </a:ln>
            <a:effectLst/>
          </c:spPr>
          <c:marker>
            <c:symbol val="none"/>
          </c:marker>
          <c:dLbls>
            <c:dLbl>
              <c:idx val="39"/>
              <c:layout>
                <c:manualLayout>
                  <c:x val="-7.0286800990346773E-2"/>
                  <c:y val="-5.31662739760228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A4-4B40-BD24-BA98487D93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'2-4'!$A$2:$A$41</c:f>
              <c:numCache>
                <c:formatCode>yyyy\-mm\-dd</c:formatCode>
                <c:ptCount val="40"/>
                <c:pt idx="0">
                  <c:v>44927</c:v>
                </c:pt>
                <c:pt idx="1">
                  <c:v>44958</c:v>
                </c:pt>
                <c:pt idx="2">
                  <c:v>44986</c:v>
                </c:pt>
                <c:pt idx="3">
                  <c:v>45017</c:v>
                </c:pt>
                <c:pt idx="4">
                  <c:v>45047</c:v>
                </c:pt>
                <c:pt idx="5">
                  <c:v>45078</c:v>
                </c:pt>
                <c:pt idx="6">
                  <c:v>45108</c:v>
                </c:pt>
                <c:pt idx="7">
                  <c:v>45139</c:v>
                </c:pt>
                <c:pt idx="8">
                  <c:v>45170</c:v>
                </c:pt>
                <c:pt idx="9">
                  <c:v>45200</c:v>
                </c:pt>
                <c:pt idx="10">
                  <c:v>45231</c:v>
                </c:pt>
                <c:pt idx="11">
                  <c:v>45261</c:v>
                </c:pt>
                <c:pt idx="12">
                  <c:v>45292</c:v>
                </c:pt>
                <c:pt idx="13">
                  <c:v>45323</c:v>
                </c:pt>
                <c:pt idx="14">
                  <c:v>45352</c:v>
                </c:pt>
                <c:pt idx="15">
                  <c:v>45383</c:v>
                </c:pt>
                <c:pt idx="16">
                  <c:v>45413</c:v>
                </c:pt>
                <c:pt idx="17">
                  <c:v>45444</c:v>
                </c:pt>
                <c:pt idx="18">
                  <c:v>45474</c:v>
                </c:pt>
                <c:pt idx="19">
                  <c:v>45505</c:v>
                </c:pt>
                <c:pt idx="20">
                  <c:v>45536</c:v>
                </c:pt>
                <c:pt idx="21">
                  <c:v>45566</c:v>
                </c:pt>
                <c:pt idx="22">
                  <c:v>45597</c:v>
                </c:pt>
                <c:pt idx="23">
                  <c:v>45627</c:v>
                </c:pt>
                <c:pt idx="24">
                  <c:v>45658</c:v>
                </c:pt>
                <c:pt idx="25">
                  <c:v>45689</c:v>
                </c:pt>
                <c:pt idx="26">
                  <c:v>45717</c:v>
                </c:pt>
                <c:pt idx="27">
                  <c:v>45748</c:v>
                </c:pt>
                <c:pt idx="28">
                  <c:v>45778</c:v>
                </c:pt>
                <c:pt idx="29">
                  <c:v>45809</c:v>
                </c:pt>
                <c:pt idx="30">
                  <c:v>45839</c:v>
                </c:pt>
                <c:pt idx="31">
                  <c:v>45870</c:v>
                </c:pt>
                <c:pt idx="32">
                  <c:v>45901</c:v>
                </c:pt>
                <c:pt idx="33">
                  <c:v>45931</c:v>
                </c:pt>
                <c:pt idx="34">
                  <c:v>45962</c:v>
                </c:pt>
                <c:pt idx="35">
                  <c:v>45992</c:v>
                </c:pt>
                <c:pt idx="36">
                  <c:v>46023</c:v>
                </c:pt>
                <c:pt idx="37">
                  <c:v>46054</c:v>
                </c:pt>
                <c:pt idx="38">
                  <c:v>46082</c:v>
                </c:pt>
                <c:pt idx="39">
                  <c:v>46113</c:v>
                </c:pt>
              </c:numCache>
            </c:numRef>
          </c:cat>
          <c:val>
            <c:numRef>
              <c:f>'2-4'!$E$2:$E$41</c:f>
              <c:numCache>
                <c:formatCode>0.0%</c:formatCode>
                <c:ptCount val="40"/>
                <c:pt idx="0">
                  <c:v>4.3299999999999998E-2</c:v>
                </c:pt>
                <c:pt idx="1">
                  <c:v>4.5700000000000005E-2</c:v>
                </c:pt>
                <c:pt idx="2">
                  <c:v>4.6500000000000007E-2</c:v>
                </c:pt>
                <c:pt idx="3">
                  <c:v>4.8300000000000003E-2</c:v>
                </c:pt>
                <c:pt idx="4">
                  <c:v>5.0599999999999999E-2</c:v>
                </c:pt>
                <c:pt idx="5">
                  <c:v>5.0799999999999998E-2</c:v>
                </c:pt>
                <c:pt idx="6">
                  <c:v>5.1200000000000002E-2</c:v>
                </c:pt>
                <c:pt idx="7">
                  <c:v>5.33E-2</c:v>
                </c:pt>
                <c:pt idx="8">
                  <c:v>5.33E-2</c:v>
                </c:pt>
                <c:pt idx="9">
                  <c:v>5.33E-2</c:v>
                </c:pt>
                <c:pt idx="10">
                  <c:v>5.33E-2</c:v>
                </c:pt>
                <c:pt idx="11">
                  <c:v>5.33E-2</c:v>
                </c:pt>
                <c:pt idx="12">
                  <c:v>5.33E-2</c:v>
                </c:pt>
                <c:pt idx="13">
                  <c:v>5.33E-2</c:v>
                </c:pt>
                <c:pt idx="14">
                  <c:v>5.33E-2</c:v>
                </c:pt>
                <c:pt idx="15">
                  <c:v>5.33E-2</c:v>
                </c:pt>
                <c:pt idx="16">
                  <c:v>5.33E-2</c:v>
                </c:pt>
                <c:pt idx="17">
                  <c:v>5.33E-2</c:v>
                </c:pt>
                <c:pt idx="18">
                  <c:v>5.33E-2</c:v>
                </c:pt>
                <c:pt idx="19">
                  <c:v>5.33E-2</c:v>
                </c:pt>
                <c:pt idx="20">
                  <c:v>5.1299999999999998E-2</c:v>
                </c:pt>
                <c:pt idx="21">
                  <c:v>4.8300000000000003E-2</c:v>
                </c:pt>
                <c:pt idx="22">
                  <c:v>4.6399999999999997E-2</c:v>
                </c:pt>
                <c:pt idx="23">
                  <c:v>4.4800000000000006E-2</c:v>
                </c:pt>
                <c:pt idx="24">
                  <c:v>4.3299999999999998E-2</c:v>
                </c:pt>
                <c:pt idx="25">
                  <c:v>4.3299999999999998E-2</c:v>
                </c:pt>
                <c:pt idx="26">
                  <c:v>4.3299999999999998E-2</c:v>
                </c:pt>
                <c:pt idx="27">
                  <c:v>4.3299999999999998E-2</c:v>
                </c:pt>
                <c:pt idx="28">
                  <c:v>4.3299999999999998E-2</c:v>
                </c:pt>
                <c:pt idx="29">
                  <c:v>4.3299999999999998E-2</c:v>
                </c:pt>
                <c:pt idx="30">
                  <c:v>4.3299999999999998E-2</c:v>
                </c:pt>
                <c:pt idx="31">
                  <c:v>4.3299999999999998E-2</c:v>
                </c:pt>
                <c:pt idx="32">
                  <c:v>4.2199999999999994E-2</c:v>
                </c:pt>
                <c:pt idx="33">
                  <c:v>4.0899999999999999E-2</c:v>
                </c:pt>
                <c:pt idx="34">
                  <c:v>3.8800000000000001E-2</c:v>
                </c:pt>
                <c:pt idx="35">
                  <c:v>3.7200000000000004E-2</c:v>
                </c:pt>
                <c:pt idx="36">
                  <c:v>3.6400000000000002E-2</c:v>
                </c:pt>
                <c:pt idx="37">
                  <c:v>3.6400000000000002E-2</c:v>
                </c:pt>
                <c:pt idx="38">
                  <c:v>3.6400000000000002E-2</c:v>
                </c:pt>
                <c:pt idx="39">
                  <c:v>3.6400000000000002E-2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4-4B40-BD24-BA98487D9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8230943"/>
        <c:axId val="358230463"/>
      </c:lineChart>
      <c:dateAx>
        <c:axId val="1250751279"/>
        <c:scaling>
          <c:orientation val="minMax"/>
        </c:scaling>
        <c:delete val="0"/>
        <c:axPos val="b"/>
        <c:numFmt formatCode="mmmm\ 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764239"/>
        <c:crosses val="autoZero"/>
        <c:auto val="1"/>
        <c:lblOffset val="100"/>
        <c:baseTimeUnit val="months"/>
        <c:majorUnit val="12"/>
        <c:majorTimeUnit val="months"/>
      </c:dateAx>
      <c:valAx>
        <c:axId val="125076423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CPI</a:t>
                </a:r>
              </a:p>
            </c:rich>
          </c:tx>
          <c:layout>
            <c:manualLayout>
              <c:xMode val="edge"/>
              <c:yMode val="edge"/>
              <c:x val="6.9277907370801136E-3"/>
              <c:y val="0.428868324933705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751279"/>
        <c:crosses val="autoZero"/>
        <c:crossBetween val="between"/>
      </c:valAx>
      <c:valAx>
        <c:axId val="35823046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Federal Funds Rate</a:t>
                </a:r>
              </a:p>
            </c:rich>
          </c:tx>
          <c:layout>
            <c:manualLayout>
              <c:xMode val="edge"/>
              <c:yMode val="edge"/>
              <c:x val="0.96102339048802643"/>
              <c:y val="0.280596311754760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230943"/>
        <c:crosses val="max"/>
        <c:crossBetween val="between"/>
      </c:valAx>
      <c:dateAx>
        <c:axId val="358230943"/>
        <c:scaling>
          <c:orientation val="minMax"/>
        </c:scaling>
        <c:delete val="1"/>
        <c:axPos val="b"/>
        <c:numFmt formatCode="yyyy\-mm\-dd" sourceLinked="1"/>
        <c:majorTickMark val="out"/>
        <c:minorTickMark val="none"/>
        <c:tickLblPos val="nextTo"/>
        <c:crossAx val="358230463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85000"/>
        </a:schemeClr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400" b="1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/>
              <a:t>Daily Stock Market over the Last Six Months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32937914301142"/>
          <c:y val="0.12212916388854118"/>
          <c:w val="0.79399656986362621"/>
          <c:h val="0.70258516817345384"/>
        </c:manualLayout>
      </c:layout>
      <c:lineChart>
        <c:grouping val="standard"/>
        <c:varyColors val="0"/>
        <c:ser>
          <c:idx val="0"/>
          <c:order val="0"/>
          <c:tx>
            <c:strRef>
              <c:f>'2-5'!$B$1</c:f>
              <c:strCache>
                <c:ptCount val="1"/>
                <c:pt idx="0">
                  <c:v>DJIA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'2-5'!$A$2:$A$119</c:f>
              <c:numCache>
                <c:formatCode>yyyy\-mm\-dd</c:formatCode>
                <c:ptCount val="113"/>
                <c:pt idx="0">
                  <c:v>45995</c:v>
                </c:pt>
                <c:pt idx="1">
                  <c:v>45996</c:v>
                </c:pt>
                <c:pt idx="2">
                  <c:v>45999</c:v>
                </c:pt>
                <c:pt idx="3">
                  <c:v>46000</c:v>
                </c:pt>
                <c:pt idx="4">
                  <c:v>46001</c:v>
                </c:pt>
                <c:pt idx="5">
                  <c:v>46002</c:v>
                </c:pt>
                <c:pt idx="6">
                  <c:v>46003</c:v>
                </c:pt>
                <c:pt idx="7">
                  <c:v>46006</c:v>
                </c:pt>
                <c:pt idx="8">
                  <c:v>46007</c:v>
                </c:pt>
                <c:pt idx="9">
                  <c:v>46008</c:v>
                </c:pt>
                <c:pt idx="10">
                  <c:v>46009</c:v>
                </c:pt>
                <c:pt idx="11">
                  <c:v>46010</c:v>
                </c:pt>
                <c:pt idx="12">
                  <c:v>46013</c:v>
                </c:pt>
                <c:pt idx="13">
                  <c:v>46014</c:v>
                </c:pt>
                <c:pt idx="14">
                  <c:v>46015</c:v>
                </c:pt>
                <c:pt idx="15">
                  <c:v>46017</c:v>
                </c:pt>
                <c:pt idx="16">
                  <c:v>46020</c:v>
                </c:pt>
                <c:pt idx="17">
                  <c:v>46021</c:v>
                </c:pt>
                <c:pt idx="18">
                  <c:v>46022</c:v>
                </c:pt>
                <c:pt idx="19">
                  <c:v>46024</c:v>
                </c:pt>
                <c:pt idx="20">
                  <c:v>46027</c:v>
                </c:pt>
                <c:pt idx="21">
                  <c:v>46028</c:v>
                </c:pt>
                <c:pt idx="22">
                  <c:v>46029</c:v>
                </c:pt>
                <c:pt idx="23">
                  <c:v>46030</c:v>
                </c:pt>
                <c:pt idx="24">
                  <c:v>46031</c:v>
                </c:pt>
                <c:pt idx="25">
                  <c:v>46034</c:v>
                </c:pt>
                <c:pt idx="26">
                  <c:v>46035</c:v>
                </c:pt>
                <c:pt idx="27">
                  <c:v>46036</c:v>
                </c:pt>
                <c:pt idx="28">
                  <c:v>46037</c:v>
                </c:pt>
                <c:pt idx="29">
                  <c:v>46038</c:v>
                </c:pt>
                <c:pt idx="30">
                  <c:v>46042</c:v>
                </c:pt>
                <c:pt idx="31">
                  <c:v>46043</c:v>
                </c:pt>
                <c:pt idx="32">
                  <c:v>46044</c:v>
                </c:pt>
                <c:pt idx="33">
                  <c:v>46045</c:v>
                </c:pt>
                <c:pt idx="34">
                  <c:v>46048</c:v>
                </c:pt>
                <c:pt idx="35">
                  <c:v>46049</c:v>
                </c:pt>
                <c:pt idx="36">
                  <c:v>46050</c:v>
                </c:pt>
                <c:pt idx="37">
                  <c:v>46051</c:v>
                </c:pt>
                <c:pt idx="38">
                  <c:v>46052</c:v>
                </c:pt>
                <c:pt idx="39">
                  <c:v>46055</c:v>
                </c:pt>
                <c:pt idx="40">
                  <c:v>46056</c:v>
                </c:pt>
                <c:pt idx="41">
                  <c:v>46057</c:v>
                </c:pt>
                <c:pt idx="42">
                  <c:v>46058</c:v>
                </c:pt>
                <c:pt idx="43">
                  <c:v>46059</c:v>
                </c:pt>
                <c:pt idx="44">
                  <c:v>46062</c:v>
                </c:pt>
                <c:pt idx="45">
                  <c:v>46063</c:v>
                </c:pt>
                <c:pt idx="46">
                  <c:v>46064</c:v>
                </c:pt>
                <c:pt idx="47">
                  <c:v>46065</c:v>
                </c:pt>
                <c:pt idx="48">
                  <c:v>46066</c:v>
                </c:pt>
                <c:pt idx="49">
                  <c:v>46070</c:v>
                </c:pt>
                <c:pt idx="50">
                  <c:v>46071</c:v>
                </c:pt>
                <c:pt idx="51">
                  <c:v>46072</c:v>
                </c:pt>
                <c:pt idx="52">
                  <c:v>46073</c:v>
                </c:pt>
                <c:pt idx="53">
                  <c:v>46076</c:v>
                </c:pt>
                <c:pt idx="54">
                  <c:v>46077</c:v>
                </c:pt>
                <c:pt idx="55">
                  <c:v>46078</c:v>
                </c:pt>
                <c:pt idx="56">
                  <c:v>46079</c:v>
                </c:pt>
                <c:pt idx="57">
                  <c:v>46080</c:v>
                </c:pt>
                <c:pt idx="58">
                  <c:v>46083</c:v>
                </c:pt>
                <c:pt idx="59">
                  <c:v>46084</c:v>
                </c:pt>
                <c:pt idx="60">
                  <c:v>46085</c:v>
                </c:pt>
                <c:pt idx="61">
                  <c:v>46086</c:v>
                </c:pt>
                <c:pt idx="62">
                  <c:v>46087</c:v>
                </c:pt>
                <c:pt idx="63">
                  <c:v>46090</c:v>
                </c:pt>
                <c:pt idx="64">
                  <c:v>46091</c:v>
                </c:pt>
                <c:pt idx="65">
                  <c:v>46092</c:v>
                </c:pt>
                <c:pt idx="66">
                  <c:v>46093</c:v>
                </c:pt>
                <c:pt idx="67">
                  <c:v>46094</c:v>
                </c:pt>
                <c:pt idx="68">
                  <c:v>46097</c:v>
                </c:pt>
                <c:pt idx="69">
                  <c:v>46098</c:v>
                </c:pt>
                <c:pt idx="70">
                  <c:v>46099</c:v>
                </c:pt>
                <c:pt idx="71">
                  <c:v>46100</c:v>
                </c:pt>
                <c:pt idx="72">
                  <c:v>46101</c:v>
                </c:pt>
                <c:pt idx="73">
                  <c:v>46104</c:v>
                </c:pt>
                <c:pt idx="74">
                  <c:v>46105</c:v>
                </c:pt>
                <c:pt idx="75">
                  <c:v>46106</c:v>
                </c:pt>
                <c:pt idx="76">
                  <c:v>46107</c:v>
                </c:pt>
                <c:pt idx="77">
                  <c:v>46108</c:v>
                </c:pt>
                <c:pt idx="78">
                  <c:v>46111</c:v>
                </c:pt>
                <c:pt idx="79">
                  <c:v>46112</c:v>
                </c:pt>
                <c:pt idx="80">
                  <c:v>46113</c:v>
                </c:pt>
                <c:pt idx="81">
                  <c:v>46114</c:v>
                </c:pt>
                <c:pt idx="82">
                  <c:v>46118</c:v>
                </c:pt>
                <c:pt idx="83">
                  <c:v>46119</c:v>
                </c:pt>
                <c:pt idx="84">
                  <c:v>46120</c:v>
                </c:pt>
                <c:pt idx="85">
                  <c:v>46121</c:v>
                </c:pt>
                <c:pt idx="86">
                  <c:v>46122</c:v>
                </c:pt>
                <c:pt idx="87">
                  <c:v>46125</c:v>
                </c:pt>
                <c:pt idx="88">
                  <c:v>46126</c:v>
                </c:pt>
                <c:pt idx="89">
                  <c:v>46127</c:v>
                </c:pt>
                <c:pt idx="90">
                  <c:v>46128</c:v>
                </c:pt>
                <c:pt idx="91">
                  <c:v>46129</c:v>
                </c:pt>
                <c:pt idx="92">
                  <c:v>46132</c:v>
                </c:pt>
                <c:pt idx="93">
                  <c:v>46133</c:v>
                </c:pt>
                <c:pt idx="94">
                  <c:v>46134</c:v>
                </c:pt>
                <c:pt idx="95">
                  <c:v>46135</c:v>
                </c:pt>
                <c:pt idx="96">
                  <c:v>46136</c:v>
                </c:pt>
                <c:pt idx="97">
                  <c:v>46139</c:v>
                </c:pt>
                <c:pt idx="98">
                  <c:v>46140</c:v>
                </c:pt>
                <c:pt idx="99">
                  <c:v>46141</c:v>
                </c:pt>
                <c:pt idx="100">
                  <c:v>46142</c:v>
                </c:pt>
                <c:pt idx="101">
                  <c:v>46143</c:v>
                </c:pt>
                <c:pt idx="102">
                  <c:v>46146</c:v>
                </c:pt>
                <c:pt idx="103">
                  <c:v>46147</c:v>
                </c:pt>
                <c:pt idx="104">
                  <c:v>46148</c:v>
                </c:pt>
                <c:pt idx="105">
                  <c:v>46149</c:v>
                </c:pt>
                <c:pt idx="106">
                  <c:v>46150</c:v>
                </c:pt>
                <c:pt idx="107">
                  <c:v>46153</c:v>
                </c:pt>
                <c:pt idx="108">
                  <c:v>46154</c:v>
                </c:pt>
                <c:pt idx="109">
                  <c:v>46155</c:v>
                </c:pt>
                <c:pt idx="110">
                  <c:v>46156</c:v>
                </c:pt>
                <c:pt idx="111">
                  <c:v>46157</c:v>
                </c:pt>
                <c:pt idx="112">
                  <c:v>46160</c:v>
                </c:pt>
              </c:numCache>
            </c:numRef>
          </c:cat>
          <c:val>
            <c:numRef>
              <c:f>'2-5'!$B$2:$B$119</c:f>
            </c:numRef>
          </c:val>
          <c:smooth val="0"/>
          <c:extLst>
            <c:ext xmlns:c16="http://schemas.microsoft.com/office/drawing/2014/chart" uri="{C3380CC4-5D6E-409C-BE32-E72D297353CC}">
              <c16:uniqueId val="{00000000-E02D-4F53-AE89-7A7D45E53D3A}"/>
            </c:ext>
          </c:extLst>
        </c:ser>
        <c:ser>
          <c:idx val="2"/>
          <c:order val="2"/>
          <c:tx>
            <c:strRef>
              <c:f>'2-5'!$D$1</c:f>
              <c:strCache>
                <c:ptCount val="1"/>
                <c:pt idx="0">
                  <c:v>Nasdaq</c:v>
                </c:pt>
              </c:strCache>
            </c:strRef>
          </c:tx>
          <c:spPr>
            <a:ln w="28575" cap="rnd">
              <a:solidFill>
                <a:schemeClr val="tx2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'2-5'!$A$2:$A$119</c:f>
              <c:numCache>
                <c:formatCode>yyyy\-mm\-dd</c:formatCode>
                <c:ptCount val="113"/>
                <c:pt idx="0">
                  <c:v>45995</c:v>
                </c:pt>
                <c:pt idx="1">
                  <c:v>45996</c:v>
                </c:pt>
                <c:pt idx="2">
                  <c:v>45999</c:v>
                </c:pt>
                <c:pt idx="3">
                  <c:v>46000</c:v>
                </c:pt>
                <c:pt idx="4">
                  <c:v>46001</c:v>
                </c:pt>
                <c:pt idx="5">
                  <c:v>46002</c:v>
                </c:pt>
                <c:pt idx="6">
                  <c:v>46003</c:v>
                </c:pt>
                <c:pt idx="7">
                  <c:v>46006</c:v>
                </c:pt>
                <c:pt idx="8">
                  <c:v>46007</c:v>
                </c:pt>
                <c:pt idx="9">
                  <c:v>46008</c:v>
                </c:pt>
                <c:pt idx="10">
                  <c:v>46009</c:v>
                </c:pt>
                <c:pt idx="11">
                  <c:v>46010</c:v>
                </c:pt>
                <c:pt idx="12">
                  <c:v>46013</c:v>
                </c:pt>
                <c:pt idx="13">
                  <c:v>46014</c:v>
                </c:pt>
                <c:pt idx="14">
                  <c:v>46015</c:v>
                </c:pt>
                <c:pt idx="15">
                  <c:v>46017</c:v>
                </c:pt>
                <c:pt idx="16">
                  <c:v>46020</c:v>
                </c:pt>
                <c:pt idx="17">
                  <c:v>46021</c:v>
                </c:pt>
                <c:pt idx="18">
                  <c:v>46022</c:v>
                </c:pt>
                <c:pt idx="19">
                  <c:v>46024</c:v>
                </c:pt>
                <c:pt idx="20">
                  <c:v>46027</c:v>
                </c:pt>
                <c:pt idx="21">
                  <c:v>46028</c:v>
                </c:pt>
                <c:pt idx="22">
                  <c:v>46029</c:v>
                </c:pt>
                <c:pt idx="23">
                  <c:v>46030</c:v>
                </c:pt>
                <c:pt idx="24">
                  <c:v>46031</c:v>
                </c:pt>
                <c:pt idx="25">
                  <c:v>46034</c:v>
                </c:pt>
                <c:pt idx="26">
                  <c:v>46035</c:v>
                </c:pt>
                <c:pt idx="27">
                  <c:v>46036</c:v>
                </c:pt>
                <c:pt idx="28">
                  <c:v>46037</c:v>
                </c:pt>
                <c:pt idx="29">
                  <c:v>46038</c:v>
                </c:pt>
                <c:pt idx="30">
                  <c:v>46042</c:v>
                </c:pt>
                <c:pt idx="31">
                  <c:v>46043</c:v>
                </c:pt>
                <c:pt idx="32">
                  <c:v>46044</c:v>
                </c:pt>
                <c:pt idx="33">
                  <c:v>46045</c:v>
                </c:pt>
                <c:pt idx="34">
                  <c:v>46048</c:v>
                </c:pt>
                <c:pt idx="35">
                  <c:v>46049</c:v>
                </c:pt>
                <c:pt idx="36">
                  <c:v>46050</c:v>
                </c:pt>
                <c:pt idx="37">
                  <c:v>46051</c:v>
                </c:pt>
                <c:pt idx="38">
                  <c:v>46052</c:v>
                </c:pt>
                <c:pt idx="39">
                  <c:v>46055</c:v>
                </c:pt>
                <c:pt idx="40">
                  <c:v>46056</c:v>
                </c:pt>
                <c:pt idx="41">
                  <c:v>46057</c:v>
                </c:pt>
                <c:pt idx="42">
                  <c:v>46058</c:v>
                </c:pt>
                <c:pt idx="43">
                  <c:v>46059</c:v>
                </c:pt>
                <c:pt idx="44">
                  <c:v>46062</c:v>
                </c:pt>
                <c:pt idx="45">
                  <c:v>46063</c:v>
                </c:pt>
                <c:pt idx="46">
                  <c:v>46064</c:v>
                </c:pt>
                <c:pt idx="47">
                  <c:v>46065</c:v>
                </c:pt>
                <c:pt idx="48">
                  <c:v>46066</c:v>
                </c:pt>
                <c:pt idx="49">
                  <c:v>46070</c:v>
                </c:pt>
                <c:pt idx="50">
                  <c:v>46071</c:v>
                </c:pt>
                <c:pt idx="51">
                  <c:v>46072</c:v>
                </c:pt>
                <c:pt idx="52">
                  <c:v>46073</c:v>
                </c:pt>
                <c:pt idx="53">
                  <c:v>46076</c:v>
                </c:pt>
                <c:pt idx="54">
                  <c:v>46077</c:v>
                </c:pt>
                <c:pt idx="55">
                  <c:v>46078</c:v>
                </c:pt>
                <c:pt idx="56">
                  <c:v>46079</c:v>
                </c:pt>
                <c:pt idx="57">
                  <c:v>46080</c:v>
                </c:pt>
                <c:pt idx="58">
                  <c:v>46083</c:v>
                </c:pt>
                <c:pt idx="59">
                  <c:v>46084</c:v>
                </c:pt>
                <c:pt idx="60">
                  <c:v>46085</c:v>
                </c:pt>
                <c:pt idx="61">
                  <c:v>46086</c:v>
                </c:pt>
                <c:pt idx="62">
                  <c:v>46087</c:v>
                </c:pt>
                <c:pt idx="63">
                  <c:v>46090</c:v>
                </c:pt>
                <c:pt idx="64">
                  <c:v>46091</c:v>
                </c:pt>
                <c:pt idx="65">
                  <c:v>46092</c:v>
                </c:pt>
                <c:pt idx="66">
                  <c:v>46093</c:v>
                </c:pt>
                <c:pt idx="67">
                  <c:v>46094</c:v>
                </c:pt>
                <c:pt idx="68">
                  <c:v>46097</c:v>
                </c:pt>
                <c:pt idx="69">
                  <c:v>46098</c:v>
                </c:pt>
                <c:pt idx="70">
                  <c:v>46099</c:v>
                </c:pt>
                <c:pt idx="71">
                  <c:v>46100</c:v>
                </c:pt>
                <c:pt idx="72">
                  <c:v>46101</c:v>
                </c:pt>
                <c:pt idx="73">
                  <c:v>46104</c:v>
                </c:pt>
                <c:pt idx="74">
                  <c:v>46105</c:v>
                </c:pt>
                <c:pt idx="75">
                  <c:v>46106</c:v>
                </c:pt>
                <c:pt idx="76">
                  <c:v>46107</c:v>
                </c:pt>
                <c:pt idx="77">
                  <c:v>46108</c:v>
                </c:pt>
                <c:pt idx="78">
                  <c:v>46111</c:v>
                </c:pt>
                <c:pt idx="79">
                  <c:v>46112</c:v>
                </c:pt>
                <c:pt idx="80">
                  <c:v>46113</c:v>
                </c:pt>
                <c:pt idx="81">
                  <c:v>46114</c:v>
                </c:pt>
                <c:pt idx="82">
                  <c:v>46118</c:v>
                </c:pt>
                <c:pt idx="83">
                  <c:v>46119</c:v>
                </c:pt>
                <c:pt idx="84">
                  <c:v>46120</c:v>
                </c:pt>
                <c:pt idx="85">
                  <c:v>46121</c:v>
                </c:pt>
                <c:pt idx="86">
                  <c:v>46122</c:v>
                </c:pt>
                <c:pt idx="87">
                  <c:v>46125</c:v>
                </c:pt>
                <c:pt idx="88">
                  <c:v>46126</c:v>
                </c:pt>
                <c:pt idx="89">
                  <c:v>46127</c:v>
                </c:pt>
                <c:pt idx="90">
                  <c:v>46128</c:v>
                </c:pt>
                <c:pt idx="91">
                  <c:v>46129</c:v>
                </c:pt>
                <c:pt idx="92">
                  <c:v>46132</c:v>
                </c:pt>
                <c:pt idx="93">
                  <c:v>46133</c:v>
                </c:pt>
                <c:pt idx="94">
                  <c:v>46134</c:v>
                </c:pt>
                <c:pt idx="95">
                  <c:v>46135</c:v>
                </c:pt>
                <c:pt idx="96">
                  <c:v>46136</c:v>
                </c:pt>
                <c:pt idx="97">
                  <c:v>46139</c:v>
                </c:pt>
                <c:pt idx="98">
                  <c:v>46140</c:v>
                </c:pt>
                <c:pt idx="99">
                  <c:v>46141</c:v>
                </c:pt>
                <c:pt idx="100">
                  <c:v>46142</c:v>
                </c:pt>
                <c:pt idx="101">
                  <c:v>46143</c:v>
                </c:pt>
                <c:pt idx="102">
                  <c:v>46146</c:v>
                </c:pt>
                <c:pt idx="103">
                  <c:v>46147</c:v>
                </c:pt>
                <c:pt idx="104">
                  <c:v>46148</c:v>
                </c:pt>
                <c:pt idx="105">
                  <c:v>46149</c:v>
                </c:pt>
                <c:pt idx="106">
                  <c:v>46150</c:v>
                </c:pt>
                <c:pt idx="107">
                  <c:v>46153</c:v>
                </c:pt>
                <c:pt idx="108">
                  <c:v>46154</c:v>
                </c:pt>
                <c:pt idx="109">
                  <c:v>46155</c:v>
                </c:pt>
                <c:pt idx="110">
                  <c:v>46156</c:v>
                </c:pt>
                <c:pt idx="111">
                  <c:v>46157</c:v>
                </c:pt>
                <c:pt idx="112">
                  <c:v>46160</c:v>
                </c:pt>
              </c:numCache>
            </c:numRef>
          </c:cat>
          <c:val>
            <c:numRef>
              <c:f>'2-5'!$D$2:$D$119</c:f>
              <c:numCache>
                <c:formatCode>0.0</c:formatCode>
                <c:ptCount val="113"/>
                <c:pt idx="0">
                  <c:v>23505.14</c:v>
                </c:pt>
                <c:pt idx="1">
                  <c:v>23578.13</c:v>
                </c:pt>
                <c:pt idx="2">
                  <c:v>23545.9</c:v>
                </c:pt>
                <c:pt idx="3">
                  <c:v>23576.49</c:v>
                </c:pt>
                <c:pt idx="4">
                  <c:v>23654.16</c:v>
                </c:pt>
                <c:pt idx="5">
                  <c:v>23593.86</c:v>
                </c:pt>
                <c:pt idx="6">
                  <c:v>23195.17</c:v>
                </c:pt>
                <c:pt idx="7">
                  <c:v>23057.41</c:v>
                </c:pt>
                <c:pt idx="8">
                  <c:v>23111.46</c:v>
                </c:pt>
                <c:pt idx="9">
                  <c:v>22693.32</c:v>
                </c:pt>
                <c:pt idx="10">
                  <c:v>23006.36</c:v>
                </c:pt>
                <c:pt idx="11">
                  <c:v>23307.62</c:v>
                </c:pt>
                <c:pt idx="12">
                  <c:v>23428.83</c:v>
                </c:pt>
                <c:pt idx="13">
                  <c:v>23561.84</c:v>
                </c:pt>
                <c:pt idx="14">
                  <c:v>23613.31</c:v>
                </c:pt>
                <c:pt idx="15">
                  <c:v>23593.1</c:v>
                </c:pt>
                <c:pt idx="16">
                  <c:v>23474.35</c:v>
                </c:pt>
                <c:pt idx="17">
                  <c:v>23419.08</c:v>
                </c:pt>
                <c:pt idx="18">
                  <c:v>23241.99</c:v>
                </c:pt>
                <c:pt idx="19">
                  <c:v>23235.63</c:v>
                </c:pt>
                <c:pt idx="20">
                  <c:v>23395.82</c:v>
                </c:pt>
                <c:pt idx="21">
                  <c:v>23547.17</c:v>
                </c:pt>
                <c:pt idx="22">
                  <c:v>23584.27</c:v>
                </c:pt>
                <c:pt idx="23">
                  <c:v>23480.02</c:v>
                </c:pt>
                <c:pt idx="24">
                  <c:v>23671.35</c:v>
                </c:pt>
                <c:pt idx="25">
                  <c:v>23733.9</c:v>
                </c:pt>
                <c:pt idx="26">
                  <c:v>23709.87</c:v>
                </c:pt>
                <c:pt idx="27">
                  <c:v>23471.75</c:v>
                </c:pt>
                <c:pt idx="28">
                  <c:v>23530.02</c:v>
                </c:pt>
                <c:pt idx="29">
                  <c:v>23515.39</c:v>
                </c:pt>
                <c:pt idx="30">
                  <c:v>22954.32</c:v>
                </c:pt>
                <c:pt idx="31">
                  <c:v>23224.82</c:v>
                </c:pt>
                <c:pt idx="32">
                  <c:v>23436.02</c:v>
                </c:pt>
                <c:pt idx="33">
                  <c:v>23501.24</c:v>
                </c:pt>
                <c:pt idx="34">
                  <c:v>23601.360000000001</c:v>
                </c:pt>
                <c:pt idx="35">
                  <c:v>23817.1</c:v>
                </c:pt>
                <c:pt idx="36">
                  <c:v>23857.45</c:v>
                </c:pt>
                <c:pt idx="37">
                  <c:v>23685.119999999999</c:v>
                </c:pt>
                <c:pt idx="38">
                  <c:v>23461.82</c:v>
                </c:pt>
                <c:pt idx="39">
                  <c:v>23592.11</c:v>
                </c:pt>
                <c:pt idx="40">
                  <c:v>23255.19</c:v>
                </c:pt>
                <c:pt idx="41">
                  <c:v>22904.58</c:v>
                </c:pt>
                <c:pt idx="42">
                  <c:v>22540.59</c:v>
                </c:pt>
                <c:pt idx="43">
                  <c:v>23031.21</c:v>
                </c:pt>
                <c:pt idx="44">
                  <c:v>23238.67</c:v>
                </c:pt>
                <c:pt idx="45">
                  <c:v>23102.47</c:v>
                </c:pt>
                <c:pt idx="46">
                  <c:v>23066.47</c:v>
                </c:pt>
                <c:pt idx="47">
                  <c:v>22597.15</c:v>
                </c:pt>
                <c:pt idx="48">
                  <c:v>22546.67</c:v>
                </c:pt>
                <c:pt idx="49">
                  <c:v>22578.38</c:v>
                </c:pt>
                <c:pt idx="50">
                  <c:v>22753.63</c:v>
                </c:pt>
                <c:pt idx="51">
                  <c:v>22682.73</c:v>
                </c:pt>
                <c:pt idx="52">
                  <c:v>22886.07</c:v>
                </c:pt>
                <c:pt idx="53">
                  <c:v>22627.27</c:v>
                </c:pt>
                <c:pt idx="54">
                  <c:v>22863.68</c:v>
                </c:pt>
                <c:pt idx="55">
                  <c:v>23152.080000000002</c:v>
                </c:pt>
                <c:pt idx="56">
                  <c:v>22878.38</c:v>
                </c:pt>
                <c:pt idx="57">
                  <c:v>22668.21</c:v>
                </c:pt>
                <c:pt idx="58">
                  <c:v>22748.86</c:v>
                </c:pt>
                <c:pt idx="59">
                  <c:v>22516.69</c:v>
                </c:pt>
                <c:pt idx="60">
                  <c:v>22807.48</c:v>
                </c:pt>
                <c:pt idx="61">
                  <c:v>22748.99</c:v>
                </c:pt>
                <c:pt idx="62">
                  <c:v>22387.68</c:v>
                </c:pt>
                <c:pt idx="63">
                  <c:v>22695.95</c:v>
                </c:pt>
                <c:pt idx="64">
                  <c:v>22697.1</c:v>
                </c:pt>
                <c:pt idx="65">
                  <c:v>22716.13</c:v>
                </c:pt>
                <c:pt idx="66">
                  <c:v>22311.98</c:v>
                </c:pt>
                <c:pt idx="67">
                  <c:v>22105.360000000001</c:v>
                </c:pt>
                <c:pt idx="68">
                  <c:v>22374.18</c:v>
                </c:pt>
                <c:pt idx="69">
                  <c:v>22479.53</c:v>
                </c:pt>
                <c:pt idx="70">
                  <c:v>22152.42</c:v>
                </c:pt>
                <c:pt idx="71">
                  <c:v>22090.69</c:v>
                </c:pt>
                <c:pt idx="72">
                  <c:v>21647.61</c:v>
                </c:pt>
                <c:pt idx="73">
                  <c:v>21946.76</c:v>
                </c:pt>
                <c:pt idx="74">
                  <c:v>21761.89</c:v>
                </c:pt>
                <c:pt idx="75">
                  <c:v>21929.83</c:v>
                </c:pt>
                <c:pt idx="76">
                  <c:v>21408.080000000002</c:v>
                </c:pt>
                <c:pt idx="77">
                  <c:v>20948.36</c:v>
                </c:pt>
                <c:pt idx="78">
                  <c:v>20794.64</c:v>
                </c:pt>
                <c:pt idx="79">
                  <c:v>21590.63</c:v>
                </c:pt>
                <c:pt idx="80">
                  <c:v>21840.95</c:v>
                </c:pt>
                <c:pt idx="81">
                  <c:v>21879.18</c:v>
                </c:pt>
                <c:pt idx="82">
                  <c:v>21996.34</c:v>
                </c:pt>
                <c:pt idx="83">
                  <c:v>22017.85</c:v>
                </c:pt>
                <c:pt idx="84">
                  <c:v>22635</c:v>
                </c:pt>
                <c:pt idx="85">
                  <c:v>22822.42</c:v>
                </c:pt>
                <c:pt idx="86">
                  <c:v>22902.89</c:v>
                </c:pt>
                <c:pt idx="87">
                  <c:v>23183.74</c:v>
                </c:pt>
                <c:pt idx="88">
                  <c:v>23639.08</c:v>
                </c:pt>
                <c:pt idx="89">
                  <c:v>24016.02</c:v>
                </c:pt>
                <c:pt idx="90">
                  <c:v>24102.7</c:v>
                </c:pt>
                <c:pt idx="91">
                  <c:v>24468.48</c:v>
                </c:pt>
                <c:pt idx="92">
                  <c:v>24404.39</c:v>
                </c:pt>
                <c:pt idx="93">
                  <c:v>24259.96</c:v>
                </c:pt>
                <c:pt idx="94">
                  <c:v>24657.57</c:v>
                </c:pt>
                <c:pt idx="95">
                  <c:v>24438.5</c:v>
                </c:pt>
                <c:pt idx="96">
                  <c:v>24836.6</c:v>
                </c:pt>
                <c:pt idx="97">
                  <c:v>24887.1</c:v>
                </c:pt>
                <c:pt idx="98">
                  <c:v>24663.8</c:v>
                </c:pt>
                <c:pt idx="99">
                  <c:v>24673.24</c:v>
                </c:pt>
                <c:pt idx="100">
                  <c:v>24892.31</c:v>
                </c:pt>
                <c:pt idx="101">
                  <c:v>25114.44</c:v>
                </c:pt>
                <c:pt idx="102">
                  <c:v>25067.8</c:v>
                </c:pt>
                <c:pt idx="103">
                  <c:v>25326.13</c:v>
                </c:pt>
                <c:pt idx="104">
                  <c:v>25838.94</c:v>
                </c:pt>
                <c:pt idx="105">
                  <c:v>25806.2</c:v>
                </c:pt>
                <c:pt idx="106">
                  <c:v>26247.08</c:v>
                </c:pt>
                <c:pt idx="107">
                  <c:v>26274.13</c:v>
                </c:pt>
                <c:pt idx="108">
                  <c:v>26088.2</c:v>
                </c:pt>
                <c:pt idx="109">
                  <c:v>26402.34</c:v>
                </c:pt>
                <c:pt idx="110">
                  <c:v>26635.22</c:v>
                </c:pt>
                <c:pt idx="111">
                  <c:v>26225.14</c:v>
                </c:pt>
                <c:pt idx="112">
                  <c:v>26090.1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2D-4F53-AE89-7A7D45E53D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50697039"/>
        <c:axId val="1250702799"/>
      </c:lineChart>
      <c:lineChart>
        <c:grouping val="standard"/>
        <c:varyColors val="0"/>
        <c:ser>
          <c:idx val="1"/>
          <c:order val="1"/>
          <c:tx>
            <c:strRef>
              <c:f>'2-5'!$C$1</c:f>
              <c:strCache>
                <c:ptCount val="1"/>
                <c:pt idx="0">
                  <c:v>S&amp;P 500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'2-5'!$A$2:$A$119</c:f>
              <c:numCache>
                <c:formatCode>yyyy\-mm\-dd</c:formatCode>
                <c:ptCount val="113"/>
                <c:pt idx="0">
                  <c:v>45995</c:v>
                </c:pt>
                <c:pt idx="1">
                  <c:v>45996</c:v>
                </c:pt>
                <c:pt idx="2">
                  <c:v>45999</c:v>
                </c:pt>
                <c:pt idx="3">
                  <c:v>46000</c:v>
                </c:pt>
                <c:pt idx="4">
                  <c:v>46001</c:v>
                </c:pt>
                <c:pt idx="5">
                  <c:v>46002</c:v>
                </c:pt>
                <c:pt idx="6">
                  <c:v>46003</c:v>
                </c:pt>
                <c:pt idx="7">
                  <c:v>46006</c:v>
                </c:pt>
                <c:pt idx="8">
                  <c:v>46007</c:v>
                </c:pt>
                <c:pt idx="9">
                  <c:v>46008</c:v>
                </c:pt>
                <c:pt idx="10">
                  <c:v>46009</c:v>
                </c:pt>
                <c:pt idx="11">
                  <c:v>46010</c:v>
                </c:pt>
                <c:pt idx="12">
                  <c:v>46013</c:v>
                </c:pt>
                <c:pt idx="13">
                  <c:v>46014</c:v>
                </c:pt>
                <c:pt idx="14">
                  <c:v>46015</c:v>
                </c:pt>
                <c:pt idx="15">
                  <c:v>46017</c:v>
                </c:pt>
                <c:pt idx="16">
                  <c:v>46020</c:v>
                </c:pt>
                <c:pt idx="17">
                  <c:v>46021</c:v>
                </c:pt>
                <c:pt idx="18">
                  <c:v>46022</c:v>
                </c:pt>
                <c:pt idx="19">
                  <c:v>46024</c:v>
                </c:pt>
                <c:pt idx="20">
                  <c:v>46027</c:v>
                </c:pt>
                <c:pt idx="21">
                  <c:v>46028</c:v>
                </c:pt>
                <c:pt idx="22">
                  <c:v>46029</c:v>
                </c:pt>
                <c:pt idx="23">
                  <c:v>46030</c:v>
                </c:pt>
                <c:pt idx="24">
                  <c:v>46031</c:v>
                </c:pt>
                <c:pt idx="25">
                  <c:v>46034</c:v>
                </c:pt>
                <c:pt idx="26">
                  <c:v>46035</c:v>
                </c:pt>
                <c:pt idx="27">
                  <c:v>46036</c:v>
                </c:pt>
                <c:pt idx="28">
                  <c:v>46037</c:v>
                </c:pt>
                <c:pt idx="29">
                  <c:v>46038</c:v>
                </c:pt>
                <c:pt idx="30">
                  <c:v>46042</c:v>
                </c:pt>
                <c:pt idx="31">
                  <c:v>46043</c:v>
                </c:pt>
                <c:pt idx="32">
                  <c:v>46044</c:v>
                </c:pt>
                <c:pt idx="33">
                  <c:v>46045</c:v>
                </c:pt>
                <c:pt idx="34">
                  <c:v>46048</c:v>
                </c:pt>
                <c:pt idx="35">
                  <c:v>46049</c:v>
                </c:pt>
                <c:pt idx="36">
                  <c:v>46050</c:v>
                </c:pt>
                <c:pt idx="37">
                  <c:v>46051</c:v>
                </c:pt>
                <c:pt idx="38">
                  <c:v>46052</c:v>
                </c:pt>
                <c:pt idx="39">
                  <c:v>46055</c:v>
                </c:pt>
                <c:pt idx="40">
                  <c:v>46056</c:v>
                </c:pt>
                <c:pt idx="41">
                  <c:v>46057</c:v>
                </c:pt>
                <c:pt idx="42">
                  <c:v>46058</c:v>
                </c:pt>
                <c:pt idx="43">
                  <c:v>46059</c:v>
                </c:pt>
                <c:pt idx="44">
                  <c:v>46062</c:v>
                </c:pt>
                <c:pt idx="45">
                  <c:v>46063</c:v>
                </c:pt>
                <c:pt idx="46">
                  <c:v>46064</c:v>
                </c:pt>
                <c:pt idx="47">
                  <c:v>46065</c:v>
                </c:pt>
                <c:pt idx="48">
                  <c:v>46066</c:v>
                </c:pt>
                <c:pt idx="49">
                  <c:v>46070</c:v>
                </c:pt>
                <c:pt idx="50">
                  <c:v>46071</c:v>
                </c:pt>
                <c:pt idx="51">
                  <c:v>46072</c:v>
                </c:pt>
                <c:pt idx="52">
                  <c:v>46073</c:v>
                </c:pt>
                <c:pt idx="53">
                  <c:v>46076</c:v>
                </c:pt>
                <c:pt idx="54">
                  <c:v>46077</c:v>
                </c:pt>
                <c:pt idx="55">
                  <c:v>46078</c:v>
                </c:pt>
                <c:pt idx="56">
                  <c:v>46079</c:v>
                </c:pt>
                <c:pt idx="57">
                  <c:v>46080</c:v>
                </c:pt>
                <c:pt idx="58">
                  <c:v>46083</c:v>
                </c:pt>
                <c:pt idx="59">
                  <c:v>46084</c:v>
                </c:pt>
                <c:pt idx="60">
                  <c:v>46085</c:v>
                </c:pt>
                <c:pt idx="61">
                  <c:v>46086</c:v>
                </c:pt>
                <c:pt idx="62">
                  <c:v>46087</c:v>
                </c:pt>
                <c:pt idx="63">
                  <c:v>46090</c:v>
                </c:pt>
                <c:pt idx="64">
                  <c:v>46091</c:v>
                </c:pt>
                <c:pt idx="65">
                  <c:v>46092</c:v>
                </c:pt>
                <c:pt idx="66">
                  <c:v>46093</c:v>
                </c:pt>
                <c:pt idx="67">
                  <c:v>46094</c:v>
                </c:pt>
                <c:pt idx="68">
                  <c:v>46097</c:v>
                </c:pt>
                <c:pt idx="69">
                  <c:v>46098</c:v>
                </c:pt>
                <c:pt idx="70">
                  <c:v>46099</c:v>
                </c:pt>
                <c:pt idx="71">
                  <c:v>46100</c:v>
                </c:pt>
                <c:pt idx="72">
                  <c:v>46101</c:v>
                </c:pt>
                <c:pt idx="73">
                  <c:v>46104</c:v>
                </c:pt>
                <c:pt idx="74">
                  <c:v>46105</c:v>
                </c:pt>
                <c:pt idx="75">
                  <c:v>46106</c:v>
                </c:pt>
                <c:pt idx="76">
                  <c:v>46107</c:v>
                </c:pt>
                <c:pt idx="77">
                  <c:v>46108</c:v>
                </c:pt>
                <c:pt idx="78">
                  <c:v>46111</c:v>
                </c:pt>
                <c:pt idx="79">
                  <c:v>46112</c:v>
                </c:pt>
                <c:pt idx="80">
                  <c:v>46113</c:v>
                </c:pt>
                <c:pt idx="81">
                  <c:v>46114</c:v>
                </c:pt>
                <c:pt idx="82">
                  <c:v>46118</c:v>
                </c:pt>
                <c:pt idx="83">
                  <c:v>46119</c:v>
                </c:pt>
                <c:pt idx="84">
                  <c:v>46120</c:v>
                </c:pt>
                <c:pt idx="85">
                  <c:v>46121</c:v>
                </c:pt>
                <c:pt idx="86">
                  <c:v>46122</c:v>
                </c:pt>
                <c:pt idx="87">
                  <c:v>46125</c:v>
                </c:pt>
                <c:pt idx="88">
                  <c:v>46126</c:v>
                </c:pt>
                <c:pt idx="89">
                  <c:v>46127</c:v>
                </c:pt>
                <c:pt idx="90">
                  <c:v>46128</c:v>
                </c:pt>
                <c:pt idx="91">
                  <c:v>46129</c:v>
                </c:pt>
                <c:pt idx="92">
                  <c:v>46132</c:v>
                </c:pt>
                <c:pt idx="93">
                  <c:v>46133</c:v>
                </c:pt>
                <c:pt idx="94">
                  <c:v>46134</c:v>
                </c:pt>
                <c:pt idx="95">
                  <c:v>46135</c:v>
                </c:pt>
                <c:pt idx="96">
                  <c:v>46136</c:v>
                </c:pt>
                <c:pt idx="97">
                  <c:v>46139</c:v>
                </c:pt>
                <c:pt idx="98">
                  <c:v>46140</c:v>
                </c:pt>
                <c:pt idx="99">
                  <c:v>46141</c:v>
                </c:pt>
                <c:pt idx="100">
                  <c:v>46142</c:v>
                </c:pt>
                <c:pt idx="101">
                  <c:v>46143</c:v>
                </c:pt>
                <c:pt idx="102">
                  <c:v>46146</c:v>
                </c:pt>
                <c:pt idx="103">
                  <c:v>46147</c:v>
                </c:pt>
                <c:pt idx="104">
                  <c:v>46148</c:v>
                </c:pt>
                <c:pt idx="105">
                  <c:v>46149</c:v>
                </c:pt>
                <c:pt idx="106">
                  <c:v>46150</c:v>
                </c:pt>
                <c:pt idx="107">
                  <c:v>46153</c:v>
                </c:pt>
                <c:pt idx="108">
                  <c:v>46154</c:v>
                </c:pt>
                <c:pt idx="109">
                  <c:v>46155</c:v>
                </c:pt>
                <c:pt idx="110">
                  <c:v>46156</c:v>
                </c:pt>
                <c:pt idx="111">
                  <c:v>46157</c:v>
                </c:pt>
                <c:pt idx="112">
                  <c:v>46160</c:v>
                </c:pt>
              </c:numCache>
            </c:numRef>
          </c:cat>
          <c:val>
            <c:numRef>
              <c:f>'2-5'!$C$2:$C$119</c:f>
              <c:numCache>
                <c:formatCode>0.0</c:formatCode>
                <c:ptCount val="113"/>
                <c:pt idx="0">
                  <c:v>6857.12</c:v>
                </c:pt>
                <c:pt idx="1">
                  <c:v>6870.4</c:v>
                </c:pt>
                <c:pt idx="2">
                  <c:v>6846.51</c:v>
                </c:pt>
                <c:pt idx="3">
                  <c:v>6840.51</c:v>
                </c:pt>
                <c:pt idx="4">
                  <c:v>6886.68</c:v>
                </c:pt>
                <c:pt idx="5">
                  <c:v>6901</c:v>
                </c:pt>
                <c:pt idx="6">
                  <c:v>6827.41</c:v>
                </c:pt>
                <c:pt idx="7">
                  <c:v>6816.51</c:v>
                </c:pt>
                <c:pt idx="8">
                  <c:v>6800.26</c:v>
                </c:pt>
                <c:pt idx="9">
                  <c:v>6721.43</c:v>
                </c:pt>
                <c:pt idx="10">
                  <c:v>6774.76</c:v>
                </c:pt>
                <c:pt idx="11">
                  <c:v>6834.5</c:v>
                </c:pt>
                <c:pt idx="12">
                  <c:v>6878.49</c:v>
                </c:pt>
                <c:pt idx="13">
                  <c:v>6909.79</c:v>
                </c:pt>
                <c:pt idx="14">
                  <c:v>6932.05</c:v>
                </c:pt>
                <c:pt idx="15">
                  <c:v>6929.94</c:v>
                </c:pt>
                <c:pt idx="16">
                  <c:v>6905.74</c:v>
                </c:pt>
                <c:pt idx="17">
                  <c:v>6896.24</c:v>
                </c:pt>
                <c:pt idx="18">
                  <c:v>6845.5</c:v>
                </c:pt>
                <c:pt idx="19">
                  <c:v>6858.47</c:v>
                </c:pt>
                <c:pt idx="20">
                  <c:v>6902.05</c:v>
                </c:pt>
                <c:pt idx="21">
                  <c:v>6944.82</c:v>
                </c:pt>
                <c:pt idx="22">
                  <c:v>6920.93</c:v>
                </c:pt>
                <c:pt idx="23">
                  <c:v>6921.46</c:v>
                </c:pt>
                <c:pt idx="24">
                  <c:v>6966.28</c:v>
                </c:pt>
                <c:pt idx="25">
                  <c:v>6977.27</c:v>
                </c:pt>
                <c:pt idx="26">
                  <c:v>6963.74</c:v>
                </c:pt>
                <c:pt idx="27">
                  <c:v>6926.6</c:v>
                </c:pt>
                <c:pt idx="28">
                  <c:v>6944.47</c:v>
                </c:pt>
                <c:pt idx="29">
                  <c:v>6940.01</c:v>
                </c:pt>
                <c:pt idx="30">
                  <c:v>6796.86</c:v>
                </c:pt>
                <c:pt idx="31">
                  <c:v>6875.62</c:v>
                </c:pt>
                <c:pt idx="32">
                  <c:v>6913.35</c:v>
                </c:pt>
                <c:pt idx="33">
                  <c:v>6915.61</c:v>
                </c:pt>
                <c:pt idx="34">
                  <c:v>6950.23</c:v>
                </c:pt>
                <c:pt idx="35">
                  <c:v>6978.6</c:v>
                </c:pt>
                <c:pt idx="36">
                  <c:v>6978.03</c:v>
                </c:pt>
                <c:pt idx="37">
                  <c:v>6969.01</c:v>
                </c:pt>
                <c:pt idx="38">
                  <c:v>6939.03</c:v>
                </c:pt>
                <c:pt idx="39">
                  <c:v>6976.44</c:v>
                </c:pt>
                <c:pt idx="40">
                  <c:v>6917.81</c:v>
                </c:pt>
                <c:pt idx="41">
                  <c:v>6882.72</c:v>
                </c:pt>
                <c:pt idx="42">
                  <c:v>6798.4</c:v>
                </c:pt>
                <c:pt idx="43">
                  <c:v>6932.3</c:v>
                </c:pt>
                <c:pt idx="44">
                  <c:v>6964.82</c:v>
                </c:pt>
                <c:pt idx="45">
                  <c:v>6941.81</c:v>
                </c:pt>
                <c:pt idx="46">
                  <c:v>6941.47</c:v>
                </c:pt>
                <c:pt idx="47">
                  <c:v>6832.76</c:v>
                </c:pt>
                <c:pt idx="48">
                  <c:v>6836.17</c:v>
                </c:pt>
                <c:pt idx="49">
                  <c:v>6843.22</c:v>
                </c:pt>
                <c:pt idx="50">
                  <c:v>6881.31</c:v>
                </c:pt>
                <c:pt idx="51">
                  <c:v>6861.89</c:v>
                </c:pt>
                <c:pt idx="52">
                  <c:v>6909.51</c:v>
                </c:pt>
                <c:pt idx="53">
                  <c:v>6837.75</c:v>
                </c:pt>
                <c:pt idx="54">
                  <c:v>6890.07</c:v>
                </c:pt>
                <c:pt idx="55">
                  <c:v>6946.13</c:v>
                </c:pt>
                <c:pt idx="56">
                  <c:v>6908.86</c:v>
                </c:pt>
                <c:pt idx="57">
                  <c:v>6878.88</c:v>
                </c:pt>
                <c:pt idx="58">
                  <c:v>6881.62</c:v>
                </c:pt>
                <c:pt idx="59">
                  <c:v>6816.63</c:v>
                </c:pt>
                <c:pt idx="60">
                  <c:v>6869.5</c:v>
                </c:pt>
                <c:pt idx="61">
                  <c:v>6830.71</c:v>
                </c:pt>
                <c:pt idx="62">
                  <c:v>6740.02</c:v>
                </c:pt>
                <c:pt idx="63">
                  <c:v>6795.99</c:v>
                </c:pt>
                <c:pt idx="64">
                  <c:v>6781.48</c:v>
                </c:pt>
                <c:pt idx="65">
                  <c:v>6775.8</c:v>
                </c:pt>
                <c:pt idx="66">
                  <c:v>6672.62</c:v>
                </c:pt>
                <c:pt idx="67">
                  <c:v>6632.19</c:v>
                </c:pt>
                <c:pt idx="68">
                  <c:v>6699.38</c:v>
                </c:pt>
                <c:pt idx="69">
                  <c:v>6716.09</c:v>
                </c:pt>
                <c:pt idx="70">
                  <c:v>6624.7</c:v>
                </c:pt>
                <c:pt idx="71">
                  <c:v>6606.49</c:v>
                </c:pt>
                <c:pt idx="72">
                  <c:v>6506.48</c:v>
                </c:pt>
                <c:pt idx="73">
                  <c:v>6581</c:v>
                </c:pt>
                <c:pt idx="74">
                  <c:v>6556.37</c:v>
                </c:pt>
                <c:pt idx="75">
                  <c:v>6591.9</c:v>
                </c:pt>
                <c:pt idx="76">
                  <c:v>6477.16</c:v>
                </c:pt>
                <c:pt idx="77">
                  <c:v>6368.85</c:v>
                </c:pt>
                <c:pt idx="78">
                  <c:v>6343.72</c:v>
                </c:pt>
                <c:pt idx="79">
                  <c:v>6528.52</c:v>
                </c:pt>
                <c:pt idx="80">
                  <c:v>6575.32</c:v>
                </c:pt>
                <c:pt idx="81">
                  <c:v>6582.69</c:v>
                </c:pt>
                <c:pt idx="82">
                  <c:v>6611.83</c:v>
                </c:pt>
                <c:pt idx="83">
                  <c:v>6616.85</c:v>
                </c:pt>
                <c:pt idx="84">
                  <c:v>6782.81</c:v>
                </c:pt>
                <c:pt idx="85">
                  <c:v>6824.66</c:v>
                </c:pt>
                <c:pt idx="86">
                  <c:v>6816.89</c:v>
                </c:pt>
                <c:pt idx="87">
                  <c:v>6886.24</c:v>
                </c:pt>
                <c:pt idx="88">
                  <c:v>6967.38</c:v>
                </c:pt>
                <c:pt idx="89">
                  <c:v>7022.95</c:v>
                </c:pt>
                <c:pt idx="90">
                  <c:v>7041.28</c:v>
                </c:pt>
                <c:pt idx="91">
                  <c:v>7126.06</c:v>
                </c:pt>
                <c:pt idx="92">
                  <c:v>7109.14</c:v>
                </c:pt>
                <c:pt idx="93">
                  <c:v>7064.01</c:v>
                </c:pt>
                <c:pt idx="94">
                  <c:v>7137.9</c:v>
                </c:pt>
                <c:pt idx="95">
                  <c:v>7108.4</c:v>
                </c:pt>
                <c:pt idx="96">
                  <c:v>7165.08</c:v>
                </c:pt>
                <c:pt idx="97">
                  <c:v>7173.91</c:v>
                </c:pt>
                <c:pt idx="98">
                  <c:v>7138.8</c:v>
                </c:pt>
                <c:pt idx="99">
                  <c:v>7135.95</c:v>
                </c:pt>
                <c:pt idx="100">
                  <c:v>7209.01</c:v>
                </c:pt>
                <c:pt idx="101">
                  <c:v>7230.12</c:v>
                </c:pt>
                <c:pt idx="102">
                  <c:v>7200.75</c:v>
                </c:pt>
                <c:pt idx="103">
                  <c:v>7259.22</c:v>
                </c:pt>
                <c:pt idx="104">
                  <c:v>7365.12</c:v>
                </c:pt>
                <c:pt idx="105">
                  <c:v>7337.11</c:v>
                </c:pt>
                <c:pt idx="106">
                  <c:v>7398.93</c:v>
                </c:pt>
                <c:pt idx="107">
                  <c:v>7412.84</c:v>
                </c:pt>
                <c:pt idx="108">
                  <c:v>7400.96</c:v>
                </c:pt>
                <c:pt idx="109">
                  <c:v>7444.25</c:v>
                </c:pt>
                <c:pt idx="110">
                  <c:v>7501.24</c:v>
                </c:pt>
                <c:pt idx="111">
                  <c:v>7408.5</c:v>
                </c:pt>
                <c:pt idx="112">
                  <c:v>7403.1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02D-4F53-AE89-7A7D45E53D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767423"/>
        <c:axId val="220766943"/>
      </c:lineChart>
      <c:dateAx>
        <c:axId val="1250697039"/>
        <c:scaling>
          <c:orientation val="minMax"/>
        </c:scaling>
        <c:delete val="0"/>
        <c:axPos val="b"/>
        <c:numFmt formatCode="mmmm\ 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250702799"/>
        <c:crosses val="autoZero"/>
        <c:auto val="1"/>
        <c:lblOffset val="100"/>
        <c:baseTimeUnit val="days"/>
        <c:majorUnit val="1"/>
        <c:majorTimeUnit val="months"/>
      </c:dateAx>
      <c:valAx>
        <c:axId val="1250702799"/>
        <c:scaling>
          <c:orientation val="minMax"/>
          <c:max val="27000"/>
          <c:min val="9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/>
                  <a:t>Nasdaq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250697039"/>
        <c:crosses val="autoZero"/>
        <c:crossBetween val="between"/>
        <c:majorUnit val="3000"/>
      </c:valAx>
      <c:valAx>
        <c:axId val="220766943"/>
        <c:scaling>
          <c:orientation val="minMax"/>
          <c:min val="56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/>
                  <a:t>S&amp;P 500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ysClr val="windowText" lastClr="00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220767423"/>
        <c:crosses val="max"/>
        <c:crossBetween val="between"/>
      </c:valAx>
      <c:dateAx>
        <c:axId val="220767423"/>
        <c:scaling>
          <c:orientation val="minMax"/>
        </c:scaling>
        <c:delete val="1"/>
        <c:axPos val="b"/>
        <c:numFmt formatCode="yyyy\-mm\-dd" sourceLinked="1"/>
        <c:majorTickMark val="out"/>
        <c:minorTickMark val="none"/>
        <c:tickLblPos val="nextTo"/>
        <c:crossAx val="220766943"/>
        <c:crosses val="autoZero"/>
        <c:auto val="1"/>
        <c:lblOffset val="100"/>
        <c:baseTimeUnit val="days"/>
        <c:majorUnit val="1"/>
        <c:minorUnit val="1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ysClr val="windowText" lastClr="000000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“Big Three” Taxes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cap="all" spc="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435228663312127E-2"/>
          <c:y val="9.1800083796613932E-2"/>
          <c:w val="0.88993452847607102"/>
          <c:h val="0.544731791633508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'2-7 '!$A$31</c:f>
              <c:strCache>
                <c:ptCount val="1"/>
                <c:pt idx="0">
                  <c:v>Personal Income Tax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'2-7 '!$B$29:$O$30</c:f>
              <c:multiLvlStrCache>
                <c:ptCount val="9"/>
                <c:lvl>
                  <c:pt idx="0">
                    <c:v>Governor's Budget
</c:v>
                  </c:pt>
                  <c:pt idx="1">
                    <c:v>LAO May Revenue Outlook</c:v>
                  </c:pt>
                  <c:pt idx="2">
                    <c:v>May Revision
</c:v>
                  </c:pt>
                  <c:pt idx="3">
                    <c:v>Governor's Budget
</c:v>
                  </c:pt>
                  <c:pt idx="4">
                    <c:v>LAO May Revenue Outlook</c:v>
                  </c:pt>
                  <c:pt idx="5">
                    <c:v>May Revision
</c:v>
                  </c:pt>
                  <c:pt idx="6">
                    <c:v>Governor's Budget
</c:v>
                  </c:pt>
                  <c:pt idx="7">
                    <c:v>LAO May Revenue Outlook</c:v>
                  </c:pt>
                  <c:pt idx="8">
                    <c:v>May Revision
</c:v>
                  </c:pt>
                </c:lvl>
                <c:lvl>
                  <c:pt idx="0">
                    <c:v>2024-25</c:v>
                  </c:pt>
                  <c:pt idx="3">
                    <c:v>2025-26</c:v>
                  </c:pt>
                  <c:pt idx="6">
                    <c:v>2026-27</c:v>
                  </c:pt>
                </c:lvl>
              </c:multiLvlStrCache>
            </c:multiLvlStrRef>
          </c:cat>
          <c:val>
            <c:numRef>
              <c:f>'2-7 '!$B$31:$O$31</c:f>
              <c:numCache>
                <c:formatCode>_("$"* #,##0.0_);_("$"* \(#,##0.0\);_("$"* "-"??_);_(@_)</c:formatCode>
                <c:ptCount val="9"/>
                <c:pt idx="0">
                  <c:v>130.19999999999999</c:v>
                </c:pt>
                <c:pt idx="1">
                  <c:v>131.30000000000001</c:v>
                </c:pt>
                <c:pt idx="2">
                  <c:v>131.30000000000001</c:v>
                </c:pt>
                <c:pt idx="3">
                  <c:v>137.80000000000001</c:v>
                </c:pt>
                <c:pt idx="4">
                  <c:v>152.4</c:v>
                </c:pt>
                <c:pt idx="5">
                  <c:v>146.80000000000001</c:v>
                </c:pt>
                <c:pt idx="6">
                  <c:v>142.19999999999999</c:v>
                </c:pt>
                <c:pt idx="7">
                  <c:v>146.80000000000001</c:v>
                </c:pt>
                <c:pt idx="8">
                  <c:v>145.6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C8-4E7F-8831-C0166A3594FF}"/>
            </c:ext>
          </c:extLst>
        </c:ser>
        <c:ser>
          <c:idx val="1"/>
          <c:order val="1"/>
          <c:tx>
            <c:strRef>
              <c:f>'2-7 '!$A$32</c:f>
              <c:strCache>
                <c:ptCount val="1"/>
                <c:pt idx="0">
                  <c:v>Corporation Tax</c:v>
                </c:pt>
              </c:strCache>
            </c:strRef>
          </c:tx>
          <c:spPr>
            <a:pattFill prst="wdUpDiag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'2-7 '!$B$29:$O$30</c:f>
              <c:multiLvlStrCache>
                <c:ptCount val="9"/>
                <c:lvl>
                  <c:pt idx="0">
                    <c:v>Governor's Budget
</c:v>
                  </c:pt>
                  <c:pt idx="1">
                    <c:v>LAO May Revenue Outlook</c:v>
                  </c:pt>
                  <c:pt idx="2">
                    <c:v>May Revision
</c:v>
                  </c:pt>
                  <c:pt idx="3">
                    <c:v>Governor's Budget
</c:v>
                  </c:pt>
                  <c:pt idx="4">
                    <c:v>LAO May Revenue Outlook</c:v>
                  </c:pt>
                  <c:pt idx="5">
                    <c:v>May Revision
</c:v>
                  </c:pt>
                  <c:pt idx="6">
                    <c:v>Governor's Budget
</c:v>
                  </c:pt>
                  <c:pt idx="7">
                    <c:v>LAO May Revenue Outlook</c:v>
                  </c:pt>
                  <c:pt idx="8">
                    <c:v>May Revision
</c:v>
                  </c:pt>
                </c:lvl>
                <c:lvl>
                  <c:pt idx="0">
                    <c:v>2024-25</c:v>
                  </c:pt>
                  <c:pt idx="3">
                    <c:v>2025-26</c:v>
                  </c:pt>
                  <c:pt idx="6">
                    <c:v>2026-27</c:v>
                  </c:pt>
                </c:lvl>
              </c:multiLvlStrCache>
            </c:multiLvlStrRef>
          </c:cat>
          <c:val>
            <c:numRef>
              <c:f>'2-7 '!$B$32:$O$32</c:f>
              <c:numCache>
                <c:formatCode>_("$"* #,##0.0_);_("$"* \(#,##0.0\);_("$"* "-"??_);_(@_)</c:formatCode>
                <c:ptCount val="9"/>
                <c:pt idx="0">
                  <c:v>41.3</c:v>
                </c:pt>
                <c:pt idx="1">
                  <c:v>41.8</c:v>
                </c:pt>
                <c:pt idx="2">
                  <c:v>41.8</c:v>
                </c:pt>
                <c:pt idx="3">
                  <c:v>41.7</c:v>
                </c:pt>
                <c:pt idx="4">
                  <c:v>45.3</c:v>
                </c:pt>
                <c:pt idx="5">
                  <c:v>43.3</c:v>
                </c:pt>
                <c:pt idx="6">
                  <c:v>43.5</c:v>
                </c:pt>
                <c:pt idx="7">
                  <c:v>44.3</c:v>
                </c:pt>
                <c:pt idx="8">
                  <c:v>44.2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C8-4E7F-8831-C0166A3594FF}"/>
            </c:ext>
          </c:extLst>
        </c:ser>
        <c:ser>
          <c:idx val="2"/>
          <c:order val="2"/>
          <c:tx>
            <c:strRef>
              <c:f>'2-7 '!$A$33</c:f>
              <c:strCache>
                <c:ptCount val="1"/>
                <c:pt idx="0">
                  <c:v>Sales and Use Tax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'2-7 '!$B$29:$O$30</c:f>
              <c:multiLvlStrCache>
                <c:ptCount val="9"/>
                <c:lvl>
                  <c:pt idx="0">
                    <c:v>Governor's Budget
</c:v>
                  </c:pt>
                  <c:pt idx="1">
                    <c:v>LAO May Revenue Outlook</c:v>
                  </c:pt>
                  <c:pt idx="2">
                    <c:v>May Revision
</c:v>
                  </c:pt>
                  <c:pt idx="3">
                    <c:v>Governor's Budget
</c:v>
                  </c:pt>
                  <c:pt idx="4">
                    <c:v>LAO May Revenue Outlook</c:v>
                  </c:pt>
                  <c:pt idx="5">
                    <c:v>May Revision
</c:v>
                  </c:pt>
                  <c:pt idx="6">
                    <c:v>Governor's Budget
</c:v>
                  </c:pt>
                  <c:pt idx="7">
                    <c:v>LAO May Revenue Outlook</c:v>
                  </c:pt>
                  <c:pt idx="8">
                    <c:v>May Revision
</c:v>
                  </c:pt>
                </c:lvl>
                <c:lvl>
                  <c:pt idx="0">
                    <c:v>2024-25</c:v>
                  </c:pt>
                  <c:pt idx="3">
                    <c:v>2025-26</c:v>
                  </c:pt>
                  <c:pt idx="6">
                    <c:v>2026-27</c:v>
                  </c:pt>
                </c:lvl>
              </c:multiLvlStrCache>
            </c:multiLvlStrRef>
          </c:cat>
          <c:val>
            <c:numRef>
              <c:f>'2-7 '!$B$33:$O$33</c:f>
              <c:numCache>
                <c:formatCode>_("$"* #,##0.0_);_("$"* \(#,##0.0\);_("$"* "-"??_);_(@_)</c:formatCode>
                <c:ptCount val="9"/>
                <c:pt idx="0">
                  <c:v>33.6</c:v>
                </c:pt>
                <c:pt idx="1">
                  <c:v>33.6</c:v>
                </c:pt>
                <c:pt idx="2">
                  <c:v>33.6</c:v>
                </c:pt>
                <c:pt idx="3">
                  <c:v>34.4</c:v>
                </c:pt>
                <c:pt idx="4">
                  <c:v>34.299999999999997</c:v>
                </c:pt>
                <c:pt idx="5">
                  <c:v>34.6</c:v>
                </c:pt>
                <c:pt idx="6">
                  <c:v>35.1</c:v>
                </c:pt>
                <c:pt idx="7">
                  <c:v>34.799999999999997</c:v>
                </c:pt>
                <c:pt idx="8">
                  <c:v>35.1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C8-4E7F-8831-C0166A3594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67855136"/>
        <c:axId val="567850816"/>
      </c:barChart>
      <c:catAx>
        <c:axId val="56785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850816"/>
        <c:crosses val="autoZero"/>
        <c:auto val="1"/>
        <c:lblAlgn val="ctr"/>
        <c:lblOffset val="100"/>
        <c:noMultiLvlLbl val="0"/>
      </c:catAx>
      <c:valAx>
        <c:axId val="567850816"/>
        <c:scaling>
          <c:orientation val="minMax"/>
          <c:min val="5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(In billions)</a:t>
                </a:r>
              </a:p>
            </c:rich>
          </c:tx>
          <c:layout>
            <c:manualLayout>
              <c:xMode val="edge"/>
              <c:yMode val="edge"/>
              <c:x val="8.5123588810504247E-3"/>
              <c:y val="0.292134854800658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_);_(&quot;$&quot;* \(#,##0.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855136"/>
        <c:crosses val="autoZero"/>
        <c:crossBetween val="between"/>
        <c:majorUnit val="4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593567967863567"/>
          <c:y val="0.92597866222792835"/>
          <c:w val="0.50389937816912667"/>
          <c:h val="6.5827736523031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>
          <a:lumMod val="85000"/>
        </a:schemeClr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In billions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7536710276499207E-3"/>
          <c:y val="0.10412881201426902"/>
          <c:w val="0.97415777346045129"/>
          <c:h val="0.717172609773453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'2-7 '!$AD$32</c:f>
              <c:strCache>
                <c:ptCount val="1"/>
                <c:pt idx="0">
                  <c:v>Governor's Budget 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numFmt formatCode="&quot;$&quot;#,##0.0" sourceLinked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'2-7 '!$AC$33:$AC$35</c:f>
              <c:strCache>
                <c:ptCount val="3"/>
                <c:pt idx="0">
                  <c:v>2024-25</c:v>
                </c:pt>
                <c:pt idx="1">
                  <c:v>2025-26</c:v>
                </c:pt>
                <c:pt idx="2">
                  <c:v>2026-27</c:v>
                </c:pt>
              </c:strCache>
            </c:strRef>
          </c:cat>
          <c:val>
            <c:numRef>
              <c:f>'2-7 '!$AD$33:$AD$35</c:f>
              <c:numCache>
                <c:formatCode>General</c:formatCode>
                <c:ptCount val="3"/>
                <c:pt idx="0">
                  <c:v>130.19999999999999</c:v>
                </c:pt>
                <c:pt idx="1">
                  <c:v>137.80000000000001</c:v>
                </c:pt>
                <c:pt idx="2">
                  <c:v>142.19999999999999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09-421F-9A52-69D04915249C}"/>
            </c:ext>
          </c:extLst>
        </c:ser>
        <c:ser>
          <c:idx val="1"/>
          <c:order val="1"/>
          <c:tx>
            <c:strRef>
              <c:f>'2-7 '!$AE$32</c:f>
              <c:strCache>
                <c:ptCount val="1"/>
                <c:pt idx="0">
                  <c:v>LAO May Revenue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'2-7 '!$AC$33:$AC$35</c:f>
              <c:strCache>
                <c:ptCount val="3"/>
                <c:pt idx="0">
                  <c:v>2024-25</c:v>
                </c:pt>
                <c:pt idx="1">
                  <c:v>2025-26</c:v>
                </c:pt>
                <c:pt idx="2">
                  <c:v>2026-27</c:v>
                </c:pt>
              </c:strCache>
            </c:strRef>
          </c:cat>
          <c:val>
            <c:numRef>
              <c:f>'2-7 '!$AE$33:$AE$35</c:f>
            </c:numRef>
          </c:val>
          <c:extLst>
            <c:ext xmlns:c16="http://schemas.microsoft.com/office/drawing/2014/chart" uri="{C3380CC4-5D6E-409C-BE32-E72D297353CC}">
              <c16:uniqueId val="{00000001-C509-421F-9A52-69D04915249C}"/>
            </c:ext>
          </c:extLst>
        </c:ser>
        <c:ser>
          <c:idx val="2"/>
          <c:order val="2"/>
          <c:tx>
            <c:strRef>
              <c:f>'2-7 '!$AF$32</c:f>
              <c:strCache>
                <c:ptCount val="1"/>
                <c:pt idx="0">
                  <c:v>May Revision 
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'2-7 '!$AC$33:$AC$35</c:f>
              <c:strCache>
                <c:ptCount val="3"/>
                <c:pt idx="0">
                  <c:v>2024-25</c:v>
                </c:pt>
                <c:pt idx="1">
                  <c:v>2025-26</c:v>
                </c:pt>
                <c:pt idx="2">
                  <c:v>2026-27</c:v>
                </c:pt>
              </c:strCache>
            </c:strRef>
          </c:cat>
          <c:val>
            <c:numRef>
              <c:f>'2-7 '!$AF$33:$AF$35</c:f>
              <c:numCache>
                <c:formatCode>General</c:formatCode>
                <c:ptCount val="3"/>
                <c:pt idx="0">
                  <c:v>131.30000000000001</c:v>
                </c:pt>
                <c:pt idx="1">
                  <c:v>146.80000000000001</c:v>
                </c:pt>
                <c:pt idx="2">
                  <c:v>145.6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09-421F-9A52-69D0491524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458679120"/>
        <c:axId val="1458681520"/>
      </c:barChart>
      <c:catAx>
        <c:axId val="145867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8681520"/>
        <c:crosses val="autoZero"/>
        <c:auto val="1"/>
        <c:lblAlgn val="ctr"/>
        <c:lblOffset val="100"/>
        <c:noMultiLvlLbl val="0"/>
      </c:catAx>
      <c:valAx>
        <c:axId val="1458681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58679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1800" b="1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234908136482939E-2"/>
          <c:y val="3.5914010816902757E-2"/>
          <c:w val="0.9036249952451596"/>
          <c:h val="0.8030624143654204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2025 Budget Act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3.2499783717564616E-2"/>
                  <c:y val="7.4028387972523965E-2"/>
                </c:manualLayout>
              </c:layout>
              <c:numFmt formatCode="&quot;$&quot;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4F1-B645-8994-2E02188CB690}"/>
                </c:ext>
              </c:extLst>
            </c:dLbl>
            <c:dLbl>
              <c:idx val="1"/>
              <c:layout>
                <c:manualLayout>
                  <c:x val="-4.4404951624989183E-2"/>
                  <c:y val="-7.75567180667404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$204.0</a:t>
                    </a:r>
                  </a:p>
                </c:rich>
              </c:tx>
              <c:numFmt formatCode="&quot;$&quot;#,##0.0;[Red]&quot;$&quot;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4F1-B645-8994-2E02188CB690}"/>
                </c:ext>
              </c:extLst>
            </c:dLbl>
            <c:dLbl>
              <c:idx val="2"/>
              <c:layout>
                <c:manualLayout>
                  <c:x val="-8.3586861424930575E-2"/>
                  <c:y val="0.10585620102779147"/>
                </c:manualLayout>
              </c:layout>
              <c:numFmt formatCode="&quot;$&quot;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F1-B645-8994-2E02188CB690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rgbClr val="C0000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2024-25</c:v>
                </c:pt>
                <c:pt idx="1">
                  <c:v>2025-26</c:v>
                </c:pt>
                <c:pt idx="2">
                  <c:v>2026-27</c:v>
                </c:pt>
              </c:strCache>
            </c:strRef>
          </c:cat>
          <c:val>
            <c:numRef>
              <c:f>Sheet1!$B$2:$B$4</c:f>
              <c:numCache>
                <c:formatCode>"$"#,##0.00_);[Red]\("$"#,##0.00\)</c:formatCode>
                <c:ptCount val="3"/>
                <c:pt idx="0">
                  <c:v>209.8</c:v>
                </c:pt>
                <c:pt idx="1">
                  <c:v>204</c:v>
                </c:pt>
                <c:pt idx="2">
                  <c:v>208.9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F1-B645-8994-2E02188CB6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Gov's Budget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5733671877971776E-2"/>
                  <c:y val="-0.1388450753331436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4F1-B645-8994-2E02188CB690}"/>
                </c:ext>
              </c:extLst>
            </c:dLbl>
            <c:dLbl>
              <c:idx val="1"/>
              <c:layout>
                <c:manualLayout>
                  <c:x val="-5.6730096237970346E-2"/>
                  <c:y val="-0.1009782366059227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F1-B645-8994-2E02188CB690}"/>
                </c:ext>
              </c:extLst>
            </c:dLbl>
            <c:dLbl>
              <c:idx val="2"/>
              <c:layout>
                <c:manualLayout>
                  <c:x val="-7.1244879308620682E-2"/>
                  <c:y val="0.1165840287110640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F1-B645-8994-2E02188CB690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B05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rgbClr val="00B05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2024-25</c:v>
                </c:pt>
                <c:pt idx="1">
                  <c:v>2025-26</c:v>
                </c:pt>
                <c:pt idx="2">
                  <c:v>2026-27</c:v>
                </c:pt>
              </c:strCache>
            </c:strRef>
          </c:cat>
          <c:val>
            <c:numRef>
              <c:f>Sheet1!$C$2:$C$4</c:f>
              <c:numCache>
                <c:formatCode>"$"#,##0.00_);[Red]\("$"#,##0.00\)</c:formatCode>
                <c:ptCount val="3"/>
                <c:pt idx="0">
                  <c:v>213.4</c:v>
                </c:pt>
                <c:pt idx="1">
                  <c:v>222</c:v>
                </c:pt>
                <c:pt idx="2">
                  <c:v>228.5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F1-B645-8994-2E02188CB69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May Revision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6.013884134048459E-2"/>
                  <c:y val="4.16686295802227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4F1-B645-8994-2E02188CB690}"/>
                </c:ext>
              </c:extLst>
            </c:dLbl>
            <c:dLbl>
              <c:idx val="1"/>
              <c:layout>
                <c:manualLayout>
                  <c:x val="-5.6955402272805745E-2"/>
                  <c:y val="-8.28338075217835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4F1-B645-8994-2E02188CB690}"/>
                </c:ext>
              </c:extLst>
            </c:dLbl>
            <c:dLbl>
              <c:idx val="2"/>
              <c:layout>
                <c:manualLayout>
                  <c:x val="-6.2692426338248772E-2"/>
                  <c:y val="6.23243457558083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4F1-B645-8994-2E02188CB690}"/>
                </c:ext>
              </c:extLst>
            </c:dLbl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7030A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2024-25</c:v>
                </c:pt>
                <c:pt idx="1">
                  <c:v>2025-26</c:v>
                </c:pt>
                <c:pt idx="2">
                  <c:v>2026-27</c:v>
                </c:pt>
              </c:strCache>
            </c:strRef>
          </c:cat>
          <c:val>
            <c:numRef>
              <c:f>Sheet1!$D$2:$D$4</c:f>
              <c:numCache>
                <c:formatCode>"$"#,##0.00_);[Red]\("$"#,##0.00\)</c:formatCode>
                <c:ptCount val="3"/>
                <c:pt idx="0">
                  <c:v>215</c:v>
                </c:pt>
                <c:pt idx="1">
                  <c:v>232.9</c:v>
                </c:pt>
                <c:pt idx="2">
                  <c:v>234.2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4F1-B645-8994-2E02188CB69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76842640"/>
        <c:axId val="612283264"/>
      </c:lineChart>
      <c:catAx>
        <c:axId val="57684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2283264"/>
        <c:crosses val="autoZero"/>
        <c:auto val="1"/>
        <c:lblAlgn val="ctr"/>
        <c:lblOffset val="100"/>
        <c:noMultiLvlLbl val="0"/>
      </c:catAx>
      <c:valAx>
        <c:axId val="612283264"/>
        <c:scaling>
          <c:orientation val="minMax"/>
          <c:max val="240"/>
          <c:min val="200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50000"/>
                  <a:alpha val="39000"/>
                </a:schemeClr>
              </a:solidFill>
              <a:round/>
            </a:ln>
            <a:effectLst/>
          </c:spPr>
        </c:majorGridlines>
        <c:numFmt formatCode="&quot;$&quot;#,##0.0" sourceLinked="0"/>
        <c:majorTickMark val="cross"/>
        <c:minorTickMark val="cross"/>
        <c:tickLblPos val="nextTo"/>
        <c:spPr>
          <a:noFill/>
          <a:ln>
            <a:solidFill>
              <a:schemeClr val="bg2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76842640"/>
        <c:crosses val="autoZero"/>
        <c:crossBetween val="midCat"/>
        <c:majorUnit val="5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0156786942822248"/>
          <c:y val="7.4472371292445078E-2"/>
          <c:w val="0.22870630301647077"/>
          <c:h val="0.18777174326817461"/>
        </c:manualLayout>
      </c:layout>
      <c:overlay val="0"/>
      <c:spPr>
        <a:noFill/>
        <a:ln>
          <a:solidFill>
            <a:schemeClr val="bg2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800"/>
              <a:t>(In millions)</a:t>
            </a:r>
          </a:p>
        </c:rich>
      </c:tx>
      <c:layout>
        <c:manualLayout>
          <c:xMode val="edge"/>
          <c:yMode val="edge"/>
          <c:x val="0.46675475441153058"/>
          <c:y val="5.91901053614946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1"/>
          <c:tx>
            <c:strRef>
              <c:f>Sheet2!$A$12</c:f>
              <c:strCache>
                <c:ptCount val="1"/>
                <c:pt idx="0">
                  <c:v>"Big Three" Taxes (less Proposition 30/55)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multiLvlStrRef>
              <c:f>Sheet2!$B$1:$P$2</c:f>
              <c:multiLvlStrCache>
                <c:ptCount val="15"/>
                <c:lvl>
                  <c:pt idx="0">
                    <c:v>2012-13</c:v>
                  </c:pt>
                  <c:pt idx="1">
                    <c:v>2013-14</c:v>
                  </c:pt>
                  <c:pt idx="2">
                    <c:v>2014-15</c:v>
                  </c:pt>
                  <c:pt idx="3">
                    <c:v>2015-16</c:v>
                  </c:pt>
                  <c:pt idx="4">
                    <c:v>2016-17</c:v>
                  </c:pt>
                  <c:pt idx="5">
                    <c:v>2017-18</c:v>
                  </c:pt>
                  <c:pt idx="6">
                    <c:v>2018-19</c:v>
                  </c:pt>
                  <c:pt idx="7">
                    <c:v>2019-20</c:v>
                  </c:pt>
                  <c:pt idx="8">
                    <c:v>2020-21</c:v>
                  </c:pt>
                  <c:pt idx="9">
                    <c:v>2021-22</c:v>
                  </c:pt>
                  <c:pt idx="10">
                    <c:v>2022-23</c:v>
                  </c:pt>
                  <c:pt idx="11">
                    <c:v>2023-24</c:v>
                  </c:pt>
                  <c:pt idx="12">
                    <c:v>2024-25</c:v>
                  </c:pt>
                  <c:pt idx="13">
                    <c:v>2025-26</c:v>
                  </c:pt>
                  <c:pt idx="14">
                    <c:v>2026-27</c:v>
                  </c:pt>
                </c:lvl>
                <c:lvl>
                  <c:pt idx="12">
                    <c:v>2026-27 May Revision</c:v>
                  </c:pt>
                </c:lvl>
              </c:multiLvlStrCache>
            </c:multiLvlStrRef>
          </c:cat>
          <c:val>
            <c:numRef>
              <c:f>Sheet2!$B$12:$R$12</c:f>
              <c:numCache>
                <c:formatCode>_("$"* #,##0_);_("$"* \(#,##0\);_("$"* "-"??_);_(@_)</c:formatCode>
                <c:ptCount val="15"/>
                <c:pt idx="0">
                  <c:v>92749</c:v>
                </c:pt>
                <c:pt idx="1">
                  <c:v>91281</c:v>
                </c:pt>
                <c:pt idx="2">
                  <c:v>100568</c:v>
                </c:pt>
                <c:pt idx="3">
                  <c:v>105966</c:v>
                </c:pt>
                <c:pt idx="4">
                  <c:v>111658</c:v>
                </c:pt>
                <c:pt idx="5">
                  <c:v>123363</c:v>
                </c:pt>
                <c:pt idx="6">
                  <c:v>129578</c:v>
                </c:pt>
                <c:pt idx="7">
                  <c:v>134362</c:v>
                </c:pt>
                <c:pt idx="8">
                  <c:v>166320</c:v>
                </c:pt>
                <c:pt idx="9">
                  <c:v>197498</c:v>
                </c:pt>
                <c:pt idx="10">
                  <c:v>165500</c:v>
                </c:pt>
                <c:pt idx="11">
                  <c:v>176117</c:v>
                </c:pt>
                <c:pt idx="12">
                  <c:v>191907</c:v>
                </c:pt>
                <c:pt idx="13">
                  <c:v>208162</c:v>
                </c:pt>
                <c:pt idx="14">
                  <c:v>210823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B3-4DD0-BF68-B5AD99601D7A}"/>
            </c:ext>
          </c:extLst>
        </c:ser>
        <c:ser>
          <c:idx val="1"/>
          <c:order val="2"/>
          <c:tx>
            <c:strRef>
              <c:f>Sheet2!$A$13</c:f>
              <c:strCache>
                <c:ptCount val="1"/>
                <c:pt idx="0">
                  <c:v>Proposition 30/55 Revenues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117408836643293E-2"/>
                  <c:y val="4.224080017367010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B3-4DD0-BF68-B5AD99601D7A}"/>
                </c:ext>
              </c:extLst>
            </c:dLbl>
            <c:dLbl>
              <c:idx val="2"/>
              <c:layout>
                <c:manualLayout>
                  <c:x val="1.5880545621126896E-2"/>
                  <c:y val="4.69289052324012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B3-4DD0-BF68-B5AD99601D7A}"/>
                </c:ext>
              </c:extLst>
            </c:dLbl>
            <c:dLbl>
              <c:idx val="3"/>
              <c:layout>
                <c:manualLayout>
                  <c:x val="1.6939254170188121E-2"/>
                  <c:y val="4.456935953249853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B3-4DD0-BF68-B5AD99601D7A}"/>
                </c:ext>
              </c:extLst>
            </c:dLbl>
            <c:dLbl>
              <c:idx val="4"/>
              <c:layout>
                <c:manualLayout>
                  <c:x val="1.6939254170188121E-2"/>
                  <c:y val="4.458494437860101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B3-4DD0-BF68-B5AD99601D7A}"/>
                </c:ext>
              </c:extLst>
            </c:dLbl>
            <c:dLbl>
              <c:idx val="5"/>
              <c:layout>
                <c:manualLayout>
                  <c:x val="1.799798846011328E-2"/>
                  <c:y val="4.219409282700421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B3-4DD0-BF68-B5AD99601D7A}"/>
                </c:ext>
              </c:extLst>
            </c:dLbl>
            <c:dLbl>
              <c:idx val="6"/>
              <c:layout>
                <c:manualLayout>
                  <c:x val="1.799798846011328E-2"/>
                  <c:y val="4.688232536333793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B3-4DD0-BF68-B5AD99601D7A}"/>
                </c:ext>
              </c:extLst>
            </c:dLbl>
            <c:dLbl>
              <c:idx val="7"/>
              <c:layout>
                <c:manualLayout>
                  <c:x val="1.799798846011328E-2"/>
                  <c:y val="3.984997655883723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B3-4DD0-BF68-B5AD99601D7A}"/>
                </c:ext>
              </c:extLst>
            </c:dLbl>
            <c:dLbl>
              <c:idx val="8"/>
              <c:layout>
                <c:manualLayout>
                  <c:x val="1.0885885660656316E-3"/>
                  <c:y val="5.91112598804819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8B-4DCC-8227-18F98EFAFA72}"/>
                </c:ext>
              </c:extLst>
            </c:dLbl>
            <c:dLbl>
              <c:idx val="9"/>
              <c:layout>
                <c:manualLayout>
                  <c:x val="4.7897896906891307E-2"/>
                  <c:y val="-1.970375329349402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8B-4DCC-8227-18F98EFAFA72}"/>
                </c:ext>
              </c:extLst>
            </c:dLbl>
            <c:dLbl>
              <c:idx val="10"/>
              <c:layout>
                <c:manualLayout>
                  <c:x val="1.9056671268310458E-2"/>
                  <c:y val="3.755251176380854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B3-4DD0-BF68-B5AD99601D7A}"/>
                </c:ext>
              </c:extLst>
            </c:dLbl>
            <c:dLbl>
              <c:idx val="11"/>
              <c:layout>
                <c:manualLayout>
                  <c:x val="2.326961462632101E-2"/>
                  <c:y val="3.682715488060304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B3-4DD0-BF68-B5AD99601D7A}"/>
                </c:ext>
              </c:extLst>
            </c:dLbl>
            <c:dLbl>
              <c:idx val="12"/>
              <c:layout>
                <c:manualLayout>
                  <c:x val="-1.0885885660657116E-3"/>
                  <c:y val="5.911125988048195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8B-4DCC-8227-18F98EFAFA72}"/>
                </c:ext>
              </c:extLst>
            </c:dLbl>
            <c:dLbl>
              <c:idx val="13"/>
              <c:layout>
                <c:manualLayout>
                  <c:x val="-1.0885885660657116E-3"/>
                  <c:y val="6.65001673655422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8B-4DCC-8227-18F98EFAFA72}"/>
                </c:ext>
              </c:extLst>
            </c:dLbl>
            <c:dLbl>
              <c:idx val="14"/>
              <c:layout>
                <c:manualLayout>
                  <c:x val="-1.0885885660657116E-3"/>
                  <c:y val="9.851876646747000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8B-4DCC-8227-18F98EFAFA72}"/>
                </c:ext>
              </c:extLst>
            </c:dLbl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flat" cmpd="sng" algn="ctr">
                      <a:solidFill>
                        <a:srgbClr val="00000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Sheet2!$B$1:$P$2</c:f>
              <c:multiLvlStrCache>
                <c:ptCount val="15"/>
                <c:lvl>
                  <c:pt idx="0">
                    <c:v>2012-13</c:v>
                  </c:pt>
                  <c:pt idx="1">
                    <c:v>2013-14</c:v>
                  </c:pt>
                  <c:pt idx="2">
                    <c:v>2014-15</c:v>
                  </c:pt>
                  <c:pt idx="3">
                    <c:v>2015-16</c:v>
                  </c:pt>
                  <c:pt idx="4">
                    <c:v>2016-17</c:v>
                  </c:pt>
                  <c:pt idx="5">
                    <c:v>2017-18</c:v>
                  </c:pt>
                  <c:pt idx="6">
                    <c:v>2018-19</c:v>
                  </c:pt>
                  <c:pt idx="7">
                    <c:v>2019-20</c:v>
                  </c:pt>
                  <c:pt idx="8">
                    <c:v>2020-21</c:v>
                  </c:pt>
                  <c:pt idx="9">
                    <c:v>2021-22</c:v>
                  </c:pt>
                  <c:pt idx="10">
                    <c:v>2022-23</c:v>
                  </c:pt>
                  <c:pt idx="11">
                    <c:v>2023-24</c:v>
                  </c:pt>
                  <c:pt idx="12">
                    <c:v>2024-25</c:v>
                  </c:pt>
                  <c:pt idx="13">
                    <c:v>2025-26</c:v>
                  </c:pt>
                  <c:pt idx="14">
                    <c:v>2026-27</c:v>
                  </c:pt>
                </c:lvl>
                <c:lvl>
                  <c:pt idx="12">
                    <c:v>2026-27 May Revision</c:v>
                  </c:pt>
                </c:lvl>
              </c:multiLvlStrCache>
            </c:multiLvlStrRef>
          </c:cat>
          <c:val>
            <c:numRef>
              <c:f>Sheet2!$B$13:$R$13</c:f>
              <c:numCache>
                <c:formatCode>_("$"* #,##0_);_("$"* \(#,##0\);_("$"* "-"??_);_(@_)</c:formatCode>
                <c:ptCount val="15"/>
                <c:pt idx="1">
                  <c:v>7100</c:v>
                </c:pt>
                <c:pt idx="2">
                  <c:v>8700</c:v>
                </c:pt>
                <c:pt idx="3">
                  <c:v>8100</c:v>
                </c:pt>
                <c:pt idx="4">
                  <c:v>7500</c:v>
                </c:pt>
                <c:pt idx="5">
                  <c:v>7700</c:v>
                </c:pt>
                <c:pt idx="6">
                  <c:v>8600</c:v>
                </c:pt>
                <c:pt idx="7">
                  <c:v>4700</c:v>
                </c:pt>
                <c:pt idx="8">
                  <c:v>14200</c:v>
                </c:pt>
                <c:pt idx="9">
                  <c:v>17800</c:v>
                </c:pt>
                <c:pt idx="10">
                  <c:v>4600</c:v>
                </c:pt>
                <c:pt idx="11">
                  <c:v>7883</c:v>
                </c:pt>
                <c:pt idx="12">
                  <c:v>14793</c:v>
                </c:pt>
                <c:pt idx="13">
                  <c:v>16538</c:v>
                </c:pt>
                <c:pt idx="14">
                  <c:v>14077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4B3-4DD0-BF68-B5AD99601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100"/>
        <c:axId val="1504309535"/>
        <c:axId val="1504306655"/>
      </c:barChart>
      <c:lineChart>
        <c:grouping val="standard"/>
        <c:varyColors val="0"/>
        <c:ser>
          <c:idx val="2"/>
          <c:order val="0"/>
          <c:tx>
            <c:strRef>
              <c:f>Sheet2!$A$14</c:f>
              <c:strCache>
                <c:ptCount val="1"/>
                <c:pt idx="0">
                  <c:v>Proposition 98 Minimum Guarantee</c:v>
                </c:pt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multiLvlStrRef>
              <c:f>Sheet2!$B$1:$P$2</c:f>
              <c:multiLvlStrCache>
                <c:ptCount val="15"/>
                <c:lvl>
                  <c:pt idx="0">
                    <c:v>2012-13</c:v>
                  </c:pt>
                  <c:pt idx="1">
                    <c:v>2013-14</c:v>
                  </c:pt>
                  <c:pt idx="2">
                    <c:v>2014-15</c:v>
                  </c:pt>
                  <c:pt idx="3">
                    <c:v>2015-16</c:v>
                  </c:pt>
                  <c:pt idx="4">
                    <c:v>2016-17</c:v>
                  </c:pt>
                  <c:pt idx="5">
                    <c:v>2017-18</c:v>
                  </c:pt>
                  <c:pt idx="6">
                    <c:v>2018-19</c:v>
                  </c:pt>
                  <c:pt idx="7">
                    <c:v>2019-20</c:v>
                  </c:pt>
                  <c:pt idx="8">
                    <c:v>2020-21</c:v>
                  </c:pt>
                  <c:pt idx="9">
                    <c:v>2021-22</c:v>
                  </c:pt>
                  <c:pt idx="10">
                    <c:v>2022-23</c:v>
                  </c:pt>
                  <c:pt idx="11">
                    <c:v>2023-24</c:v>
                  </c:pt>
                  <c:pt idx="12">
                    <c:v>2024-25</c:v>
                  </c:pt>
                  <c:pt idx="13">
                    <c:v>2025-26</c:v>
                  </c:pt>
                  <c:pt idx="14">
                    <c:v>2026-27</c:v>
                  </c:pt>
                </c:lvl>
                <c:lvl>
                  <c:pt idx="12">
                    <c:v>2026-27 May Revision</c:v>
                  </c:pt>
                </c:lvl>
              </c:multiLvlStrCache>
            </c:multiLvlStrRef>
          </c:cat>
          <c:val>
            <c:numRef>
              <c:f>Sheet2!$B$14:$R$14</c:f>
              <c:numCache>
                <c:formatCode>_("$"* #,##0_);_("$"* \(#,##0\);_("$"* "-"??_);_(@_)</c:formatCode>
                <c:ptCount val="15"/>
                <c:pt idx="0">
                  <c:v>57888</c:v>
                </c:pt>
                <c:pt idx="1">
                  <c:v>59041</c:v>
                </c:pt>
                <c:pt idx="2">
                  <c:v>67125</c:v>
                </c:pt>
                <c:pt idx="3">
                  <c:v>68942</c:v>
                </c:pt>
                <c:pt idx="4">
                  <c:v>71642.989999999991</c:v>
                </c:pt>
                <c:pt idx="5">
                  <c:v>75459</c:v>
                </c:pt>
                <c:pt idx="6">
                  <c:v>78522</c:v>
                </c:pt>
                <c:pt idx="7">
                  <c:v>79329</c:v>
                </c:pt>
                <c:pt idx="8">
                  <c:v>96073</c:v>
                </c:pt>
                <c:pt idx="9">
                  <c:v>110554</c:v>
                </c:pt>
                <c:pt idx="10">
                  <c:v>103720</c:v>
                </c:pt>
                <c:pt idx="11">
                  <c:v>98484</c:v>
                </c:pt>
                <c:pt idx="12">
                  <c:v>124929</c:v>
                </c:pt>
                <c:pt idx="13">
                  <c:v>125115</c:v>
                </c:pt>
                <c:pt idx="14">
                  <c:v>127136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4B3-4DD0-BF68-B5AD99601D7A}"/>
            </c:ext>
          </c:extLst>
        </c:ser>
        <c:ser>
          <c:idx val="3"/>
          <c:order val="3"/>
          <c:tx>
            <c:v>Total</c:v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Sheet2!$B$1:$P$2</c:f>
              <c:multiLvlStrCache>
                <c:ptCount val="15"/>
                <c:lvl>
                  <c:pt idx="0">
                    <c:v>2012-13</c:v>
                  </c:pt>
                  <c:pt idx="1">
                    <c:v>2013-14</c:v>
                  </c:pt>
                  <c:pt idx="2">
                    <c:v>2014-15</c:v>
                  </c:pt>
                  <c:pt idx="3">
                    <c:v>2015-16</c:v>
                  </c:pt>
                  <c:pt idx="4">
                    <c:v>2016-17</c:v>
                  </c:pt>
                  <c:pt idx="5">
                    <c:v>2017-18</c:v>
                  </c:pt>
                  <c:pt idx="6">
                    <c:v>2018-19</c:v>
                  </c:pt>
                  <c:pt idx="7">
                    <c:v>2019-20</c:v>
                  </c:pt>
                  <c:pt idx="8">
                    <c:v>2020-21</c:v>
                  </c:pt>
                  <c:pt idx="9">
                    <c:v>2021-22</c:v>
                  </c:pt>
                  <c:pt idx="10">
                    <c:v>2022-23</c:v>
                  </c:pt>
                  <c:pt idx="11">
                    <c:v>2023-24</c:v>
                  </c:pt>
                  <c:pt idx="12">
                    <c:v>2024-25</c:v>
                  </c:pt>
                  <c:pt idx="13">
                    <c:v>2025-26</c:v>
                  </c:pt>
                  <c:pt idx="14">
                    <c:v>2026-27</c:v>
                  </c:pt>
                </c:lvl>
                <c:lvl>
                  <c:pt idx="12">
                    <c:v>2026-27 May Revision</c:v>
                  </c:pt>
                </c:lvl>
              </c:multiLvlStrCache>
            </c:multiLvlStrRef>
          </c:cat>
          <c:val>
            <c:numRef>
              <c:f>Sheet2!$B$15:$R$15</c:f>
              <c:numCache>
                <c:formatCode>_("$"* #,##0_);_("$"* \(#,##0\);_("$"* "-"??_);_(@_)</c:formatCode>
                <c:ptCount val="15"/>
                <c:pt idx="0">
                  <c:v>92749</c:v>
                </c:pt>
                <c:pt idx="1">
                  <c:v>98381</c:v>
                </c:pt>
                <c:pt idx="2">
                  <c:v>109268</c:v>
                </c:pt>
                <c:pt idx="3">
                  <c:v>114066</c:v>
                </c:pt>
                <c:pt idx="4">
                  <c:v>119158</c:v>
                </c:pt>
                <c:pt idx="5">
                  <c:v>131063</c:v>
                </c:pt>
                <c:pt idx="6">
                  <c:v>138178</c:v>
                </c:pt>
                <c:pt idx="7">
                  <c:v>139062</c:v>
                </c:pt>
                <c:pt idx="8">
                  <c:v>180520</c:v>
                </c:pt>
                <c:pt idx="9">
                  <c:v>215298</c:v>
                </c:pt>
                <c:pt idx="10">
                  <c:v>170100</c:v>
                </c:pt>
                <c:pt idx="11">
                  <c:v>184000</c:v>
                </c:pt>
                <c:pt idx="12">
                  <c:v>206700</c:v>
                </c:pt>
                <c:pt idx="13">
                  <c:v>224700</c:v>
                </c:pt>
                <c:pt idx="14">
                  <c:v>224900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F4B3-4DD0-BF68-B5AD99601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01987343"/>
        <c:axId val="1501990703"/>
      </c:lineChart>
      <c:catAx>
        <c:axId val="1504309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504306655"/>
        <c:crosses val="autoZero"/>
        <c:auto val="1"/>
        <c:lblAlgn val="ctr"/>
        <c:lblOffset val="100"/>
        <c:noMultiLvlLbl val="0"/>
      </c:catAx>
      <c:valAx>
        <c:axId val="1504306655"/>
        <c:scaling>
          <c:orientation val="minMax"/>
          <c:max val="230000"/>
          <c:min val="50000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504309535"/>
        <c:crosses val="autoZero"/>
        <c:crossBetween val="between"/>
      </c:valAx>
      <c:valAx>
        <c:axId val="1501990703"/>
        <c:scaling>
          <c:orientation val="minMax"/>
          <c:max val="230000"/>
          <c:min val="50000"/>
        </c:scaling>
        <c:delete val="1"/>
        <c:axPos val="r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1501987343"/>
        <c:crosses val="max"/>
        <c:crossBetween val="between"/>
      </c:valAx>
      <c:catAx>
        <c:axId val="150198734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0199070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ysClr val="windowText" lastClr="000000"/>
          </a:solidFill>
          <a:latin typeface="Arial Narrow" panose="020B0606020202030204" pitchFamily="34" charset="0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600"/>
              <a:t>(In billions)</a:t>
            </a:r>
          </a:p>
        </c:rich>
      </c:tx>
      <c:layout>
        <c:manualLayout>
          <c:xMode val="edge"/>
          <c:yMode val="edge"/>
          <c:x val="0.42974255156089985"/>
          <c:y val="0.101693939776868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MG!$A$4</c:f>
              <c:strCache>
                <c:ptCount val="1"/>
                <c:pt idx="0">
                  <c:v>General Fund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MG!$F$2:$G$3</c:f>
              <c:multiLvlStrCache>
                <c:ptCount val="2"/>
                <c:lvl>
                  <c:pt idx="0">
                    <c:v>Governor's
Budget</c:v>
                  </c:pt>
                  <c:pt idx="1">
                    <c:v>May
Revision</c:v>
                  </c:pt>
                </c:lvl>
                <c:lvl>
                  <c:pt idx="0">
                    <c:v>2026-27</c:v>
                  </c:pt>
                </c:lvl>
              </c:multiLvlStrCache>
              <c:extLst/>
            </c:multiLvlStrRef>
          </c:cat>
          <c:val>
            <c:numRef>
              <c:f>MG!$F$4:$G$4</c:f>
              <c:numCache>
                <c:formatCode>_("$"* #,##0.0_);_("$"* \(#,##0.0\);_("$"* "-"??_);_(@_)</c:formatCode>
                <c:ptCount val="2"/>
                <c:pt idx="0">
                  <c:v>74.8</c:v>
                </c:pt>
                <c:pt idx="1">
                  <c:v>77.900000000000006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B72-4478-B823-47FD8CA6F587}"/>
            </c:ext>
          </c:extLst>
        </c:ser>
        <c:ser>
          <c:idx val="1"/>
          <c:order val="1"/>
          <c:tx>
            <c:strRef>
              <c:f>MG!$A$6</c:f>
              <c:strCache>
                <c:ptCount val="1"/>
                <c:pt idx="0">
                  <c:v>Local Property Taxes</c:v>
                </c:pt>
              </c:strCache>
            </c:strRef>
          </c:tx>
          <c:spPr>
            <a:pattFill prst="wdUpDiag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MG!$F$2:$G$3</c:f>
              <c:multiLvlStrCache>
                <c:ptCount val="2"/>
                <c:lvl>
                  <c:pt idx="0">
                    <c:v>Governor's
Budget</c:v>
                  </c:pt>
                  <c:pt idx="1">
                    <c:v>May
Revision</c:v>
                  </c:pt>
                </c:lvl>
                <c:lvl>
                  <c:pt idx="0">
                    <c:v>2026-27</c:v>
                  </c:pt>
                </c:lvl>
              </c:multiLvlStrCache>
              <c:extLst/>
            </c:multiLvlStrRef>
          </c:cat>
          <c:val>
            <c:numRef>
              <c:f>MG!$F$6:$G$6</c:f>
              <c:numCache>
                <c:formatCode>_("$"* #,##0.0_);_("$"* \(#,##0.0\);_("$"* "-"??_);_(@_)</c:formatCode>
                <c:ptCount val="2"/>
                <c:pt idx="0">
                  <c:v>35.6</c:v>
                </c:pt>
                <c:pt idx="1">
                  <c:v>35.1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B72-4478-B823-47FD8CA6F587}"/>
            </c:ext>
          </c:extLst>
        </c:ser>
        <c:ser>
          <c:idx val="2"/>
          <c:order val="2"/>
          <c:tx>
            <c:strRef>
              <c:f>MG!$A$5</c:f>
              <c:strCache>
                <c:ptCount val="1"/>
                <c:pt idx="0">
                  <c:v>Education Protection Account</c:v>
                </c:pt>
              </c:strCache>
            </c:strRef>
          </c:tx>
          <c:spPr>
            <a:pattFill prst="trellis">
              <a:fgClr>
                <a:schemeClr val="accent2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dLbl>
              <c:idx val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02B-4587-AD60-8A6CE71A1D1D}"/>
                </c:ext>
              </c:extLst>
            </c:dLbl>
            <c:dLbl>
              <c:idx val="1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02B-4587-AD60-8A6CE71A1D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MG!$F$2:$G$3</c:f>
              <c:multiLvlStrCache>
                <c:ptCount val="2"/>
                <c:lvl>
                  <c:pt idx="0">
                    <c:v>Governor's
Budget</c:v>
                  </c:pt>
                  <c:pt idx="1">
                    <c:v>May
Revision</c:v>
                  </c:pt>
                </c:lvl>
                <c:lvl>
                  <c:pt idx="0">
                    <c:v>2026-27</c:v>
                  </c:pt>
                </c:lvl>
              </c:multiLvlStrCache>
              <c:extLst/>
            </c:multiLvlStrRef>
          </c:cat>
          <c:val>
            <c:numRef>
              <c:f>MG!$F$5:$G$5</c:f>
              <c:numCache>
                <c:formatCode>_("$"* #,##0.0_);_("$"* \(#,##0.0\);_("$"* "-"??_);_(@_)</c:formatCode>
                <c:ptCount val="2"/>
                <c:pt idx="0">
                  <c:v>15.1</c:v>
                </c:pt>
                <c:pt idx="1">
                  <c:v>14.1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EB72-4478-B823-47FD8CA6F5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35875808"/>
        <c:axId val="1335871488"/>
      </c:barChart>
      <c:lineChart>
        <c:grouping val="standard"/>
        <c:varyColors val="0"/>
        <c:ser>
          <c:idx val="3"/>
          <c:order val="3"/>
          <c:tx>
            <c:strRef>
              <c:f>MG!$A$7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585383222446036E-2"/>
                  <c:y val="-4.6901575330211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2B-4587-AD60-8A6CE71A1D1D}"/>
                </c:ext>
              </c:extLst>
            </c:dLbl>
            <c:dLbl>
              <c:idx val="1"/>
              <c:layout>
                <c:manualLayout>
                  <c:x val="-6.398299049828074E-2"/>
                  <c:y val="-4.3877031407762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2B-4587-AD60-8A6CE71A1D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MG!$F$2:$G$3</c:f>
              <c:multiLvlStrCache>
                <c:ptCount val="2"/>
                <c:lvl>
                  <c:pt idx="0">
                    <c:v>Governor's
Budget</c:v>
                  </c:pt>
                  <c:pt idx="1">
                    <c:v>May
Revision</c:v>
                  </c:pt>
                </c:lvl>
                <c:lvl>
                  <c:pt idx="0">
                    <c:v>2026-27</c:v>
                  </c:pt>
                </c:lvl>
              </c:multiLvlStrCache>
              <c:extLst/>
            </c:multiLvlStrRef>
          </c:cat>
          <c:val>
            <c:numRef>
              <c:f>MG!$F$7:$G$7</c:f>
              <c:numCache>
                <c:formatCode>_("$"* #,##0.0_);_("$"* \(#,##0.0\);_("$"* "-"??_);_(@_)</c:formatCode>
                <c:ptCount val="2"/>
                <c:pt idx="0">
                  <c:v>125.5</c:v>
                </c:pt>
                <c:pt idx="1">
                  <c:v>127.1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EB72-4478-B823-47FD8CA6F58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35875808"/>
        <c:axId val="1335871488"/>
      </c:lineChart>
      <c:catAx>
        <c:axId val="1335875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35871488"/>
        <c:crosses val="autoZero"/>
        <c:auto val="1"/>
        <c:lblAlgn val="ctr"/>
        <c:lblOffset val="100"/>
        <c:noMultiLvlLbl val="0"/>
      </c:catAx>
      <c:valAx>
        <c:axId val="1335871488"/>
        <c:scaling>
          <c:orientation val="minMax"/>
        </c:scaling>
        <c:delete val="1"/>
        <c:axPos val="l"/>
        <c:numFmt formatCode="_(&quot;$&quot;* #,##0.0_);_(&quot;$&quot;* \(#,##0.0\);_(&quot;$&quot;* &quot;-&quot;??_);_(@_)" sourceLinked="1"/>
        <c:majorTickMark val="none"/>
        <c:minorTickMark val="none"/>
        <c:tickLblPos val="nextTo"/>
        <c:crossAx val="133587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layout>
        <c:manualLayout>
          <c:xMode val="edge"/>
          <c:yMode val="edge"/>
          <c:x val="5.8613264427217919E-2"/>
          <c:y val="3.2907648440246684E-2"/>
          <c:w val="0.9"/>
          <c:h val="6.94061138977130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ysClr val="windowText" lastClr="000000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909DAF-33F9-4FC7-877C-B8C4D5FBC170}" type="doc">
      <dgm:prSet loTypeId="urn:microsoft.com/office/officeart/2005/8/layout/cycle2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2479AC3-E974-4DF4-82C2-4C58DF6A00F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rgbClr val="E6E6E6"/>
          </a:solidFill>
        </a:ln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 rtl="0">
            <a:spcAft>
              <a:spcPts val="0"/>
            </a:spcAft>
          </a:pPr>
          <a:r>
            <a:rPr lang="en-US" sz="1200" b="0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LCAP/</a:t>
          </a:r>
        </a:p>
        <a:p>
          <a:pPr rtl="0">
            <a:spcAft>
              <a:spcPct val="35000"/>
            </a:spcAft>
          </a:pPr>
          <a:r>
            <a:rPr lang="en-US" sz="1200" b="0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Adopted Budget </a:t>
          </a:r>
        </a:p>
        <a:p>
          <a:pPr rtl="0">
            <a:spcAft>
              <a:spcPct val="35000"/>
            </a:spcAft>
          </a:pPr>
          <a:r>
            <a:rPr lang="en-US" sz="1200" b="0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2026-27</a:t>
          </a:r>
          <a:endParaRPr lang="en-US" sz="12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C5252EB4-4399-44E9-8BFC-62B12643E6A7}" type="parTrans" cxnId="{D40754C1-C9BE-41EE-AF77-0F76F1EBE791}">
      <dgm:prSet/>
      <dgm:spPr/>
      <dgm:t>
        <a:bodyPr/>
        <a:lstStyle/>
        <a:p>
          <a:endParaRPr 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0445D906-E9AE-4C2C-A311-7E04ABBF4570}" type="sibTrans" cxnId="{D40754C1-C9BE-41EE-AF77-0F76F1EBE791}">
      <dgm:prSet/>
      <dgm:spPr>
        <a:solidFill>
          <a:schemeClr val="tx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8DBF1C3B-E64D-4687-860E-9653349610DC}">
      <dgm:prSet custT="1"/>
      <dgm:spPr>
        <a:solidFill>
          <a:srgbClr val="ACCBF9"/>
        </a:solidFill>
      </dgm:spPr>
      <dgm:t>
        <a:bodyPr/>
        <a:lstStyle/>
        <a:p>
          <a:pPr rtl="0"/>
          <a:r>
            <a:rPr lang="en-US" sz="105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Unaudited </a:t>
          </a:r>
          <a:r>
            <a:rPr lang="en-US" sz="11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Actuals</a:t>
          </a:r>
        </a:p>
        <a:p>
          <a:pPr rtl="0"/>
          <a:r>
            <a:rPr lang="en-US" sz="11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2025-26</a:t>
          </a:r>
        </a:p>
      </dgm:t>
    </dgm:pt>
    <dgm:pt modelId="{3D7773E6-DC97-41F6-9727-7E9C8486B209}" type="parTrans" cxnId="{E97AD215-59A6-46B2-B9C3-3F50CAB5B3C7}">
      <dgm:prSet/>
      <dgm:spPr/>
      <dgm:t>
        <a:bodyPr/>
        <a:lstStyle/>
        <a:p>
          <a:endParaRPr 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17F1B374-7275-4C91-88DF-B8EF93DB11FE}" type="sibTrans" cxnId="{E97AD215-59A6-46B2-B9C3-3F50CAB5B3C7}">
      <dgm:prSet/>
      <dgm:spPr>
        <a:solidFill>
          <a:schemeClr val="tx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A4225C9-7794-4C08-BE31-F09658AF3550}">
      <dgm:prSet custT="1"/>
      <dgm:spPr>
        <a:solidFill>
          <a:srgbClr val="87A6CB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en-US" sz="1200" b="0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LCAP/</a:t>
          </a:r>
        </a:p>
        <a:p>
          <a:pPr rtl="0">
            <a:spcAft>
              <a:spcPct val="35000"/>
            </a:spcAft>
          </a:pPr>
          <a:r>
            <a:rPr lang="en-US" sz="1200" b="0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Adopted Budget</a:t>
          </a:r>
        </a:p>
        <a:p>
          <a:pPr rtl="0">
            <a:spcAft>
              <a:spcPct val="35000"/>
            </a:spcAft>
          </a:pPr>
          <a:r>
            <a:rPr lang="en-US" sz="1200" b="0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2027-28</a:t>
          </a:r>
        </a:p>
      </dgm:t>
    </dgm:pt>
    <dgm:pt modelId="{7E56C433-1A8A-4740-AFA8-438B511E0D87}" type="parTrans" cxnId="{2DFAF921-0775-4B68-A98E-310D30FA6539}">
      <dgm:prSet/>
      <dgm:spPr/>
      <dgm:t>
        <a:bodyPr/>
        <a:lstStyle/>
        <a:p>
          <a:endParaRPr 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60E4294A-A964-4002-BC9B-AC064CDD66B7}" type="sibTrans" cxnId="{2DFAF921-0775-4B68-A98E-310D30FA6539}">
      <dgm:prSet/>
      <dgm:spPr>
        <a:solidFill>
          <a:schemeClr val="tx1"/>
        </a:solidFill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 b="0" dirty="0">
            <a:solidFill>
              <a:schemeClr val="accent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94BCA325-2F71-45E7-91F6-4F38B881BC7F}">
      <dgm:prSet custT="1"/>
      <dgm:spPr>
        <a:solidFill>
          <a:srgbClr val="2A6092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en-US" sz="1000" b="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rPr>
            <a:t>Governor’s Budget Proposal </a:t>
          </a:r>
        </a:p>
        <a:p>
          <a:pPr rtl="0">
            <a:spcAft>
              <a:spcPts val="0"/>
            </a:spcAft>
          </a:pPr>
          <a:r>
            <a:rPr lang="en-US" sz="1000" b="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rPr>
            <a:t>&amp; TRUSD Staffing</a:t>
          </a:r>
        </a:p>
        <a:p>
          <a:pPr rtl="0">
            <a:spcAft>
              <a:spcPct val="35000"/>
            </a:spcAft>
          </a:pPr>
          <a:r>
            <a:rPr lang="en-US" sz="1000" b="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rPr>
            <a:t>2027-28</a:t>
          </a:r>
        </a:p>
      </dgm:t>
    </dgm:pt>
    <dgm:pt modelId="{35CE760F-2121-4272-B818-9AB1EBED74D9}" type="parTrans" cxnId="{7D8D53ED-6D83-400C-9D85-EF2F6FF3EB89}">
      <dgm:prSet/>
      <dgm:spPr/>
      <dgm:t>
        <a:bodyPr/>
        <a:lstStyle/>
        <a:p>
          <a:endParaRPr 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4B730057-BB7B-4B01-9F0A-DFA3353E6069}" type="sibTrans" cxnId="{7D8D53ED-6D83-400C-9D85-EF2F6FF3EB89}">
      <dgm:prSet/>
      <dgm:spPr>
        <a:solidFill>
          <a:schemeClr val="tx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3EA3F28F-09D1-F54A-BB72-69BC194D8A2B}">
      <dgm:prSet custT="1"/>
      <dgm:spPr>
        <a:solidFill>
          <a:srgbClr val="374D81"/>
        </a:solidFill>
      </dgm:spPr>
      <dgm:t>
        <a:bodyPr/>
        <a:lstStyle/>
        <a:p>
          <a:pPr rtl="0"/>
          <a:r>
            <a:rPr 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Develop LCAP/ Budget</a:t>
          </a:r>
        </a:p>
        <a:p>
          <a:pPr rtl="0"/>
          <a:r>
            <a:rPr lang="en-US" sz="1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2027-28</a:t>
          </a:r>
        </a:p>
      </dgm:t>
    </dgm:pt>
    <dgm:pt modelId="{B6147DB0-C18E-1849-B421-659233D0204C}" type="parTrans" cxnId="{26756B8C-2BF0-B643-8EAD-63451FCE19B5}">
      <dgm:prSet/>
      <dgm:spPr/>
      <dgm:t>
        <a:bodyPr/>
        <a:lstStyle/>
        <a:p>
          <a:endParaRPr lang="en-US" b="0">
            <a:latin typeface="+mj-lt"/>
          </a:endParaRPr>
        </a:p>
      </dgm:t>
    </dgm:pt>
    <dgm:pt modelId="{6E0D3399-5A1B-9F41-95F9-AB75A9B75CBE}" type="sibTrans" cxnId="{26756B8C-2BF0-B643-8EAD-63451FCE19B5}">
      <dgm:prSet/>
      <dgm:spPr>
        <a:solidFill>
          <a:schemeClr val="tx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9C640F2-CF26-9E48-8722-AE7FE119BAF7}">
      <dgm:prSet custT="1"/>
      <dgm:spPr>
        <a:solidFill>
          <a:srgbClr val="055DAE"/>
        </a:solidFill>
      </dgm:spPr>
      <dgm:t>
        <a:bodyPr/>
        <a:lstStyle/>
        <a:p>
          <a:pPr rtl="0"/>
          <a:r>
            <a:rPr lang="en-US" sz="135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May Revision</a:t>
          </a:r>
        </a:p>
        <a:p>
          <a:pPr rtl="0"/>
          <a:r>
            <a:rPr lang="en-US" sz="135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2027-28</a:t>
          </a:r>
        </a:p>
      </dgm:t>
    </dgm:pt>
    <dgm:pt modelId="{C0FA3626-E844-DF44-BF80-D78A9800A656}" type="parTrans" cxnId="{B55FD7A7-9F50-DF48-B8BE-88F06419FAC5}">
      <dgm:prSet/>
      <dgm:spPr/>
      <dgm:t>
        <a:bodyPr/>
        <a:lstStyle/>
        <a:p>
          <a:endParaRPr lang="en-US" b="0">
            <a:latin typeface="+mj-lt"/>
          </a:endParaRPr>
        </a:p>
      </dgm:t>
    </dgm:pt>
    <dgm:pt modelId="{20FF35CC-E9D1-D347-B42E-AF505E7A0D39}" type="sibTrans" cxnId="{B55FD7A7-9F50-DF48-B8BE-88F06419FAC5}">
      <dgm:prSet/>
      <dgm:spPr>
        <a:solidFill>
          <a:schemeClr val="tx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21805213-17B8-43FB-BEBE-827BD9C2DD7E}">
      <dgm:prSet custT="1"/>
      <dgm:spPr>
        <a:solidFill>
          <a:srgbClr val="5088CC"/>
        </a:solidFill>
      </dgm:spPr>
      <dgm:t>
        <a:bodyPr/>
        <a:lstStyle/>
        <a:p>
          <a:pPr rtl="0"/>
          <a:r>
            <a:rPr lang="en-US" sz="11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1</a:t>
          </a:r>
          <a:r>
            <a:rPr lang="en-US" sz="1100" b="0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st</a:t>
          </a:r>
          <a:r>
            <a:rPr lang="en-US" sz="11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Interim Financial Report</a:t>
          </a:r>
        </a:p>
        <a:p>
          <a:pPr rtl="0"/>
          <a:r>
            <a:rPr lang="en-US" sz="11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2026-27</a:t>
          </a:r>
        </a:p>
      </dgm:t>
    </dgm:pt>
    <dgm:pt modelId="{EA22394E-1F2F-4B44-A24A-C75EAC697B0B}" type="parTrans" cxnId="{8575C410-4147-497A-863F-AA1382EA353E}">
      <dgm:prSet/>
      <dgm:spPr/>
      <dgm:t>
        <a:bodyPr/>
        <a:lstStyle/>
        <a:p>
          <a:endParaRPr lang="en-US" b="0"/>
        </a:p>
      </dgm:t>
    </dgm:pt>
    <dgm:pt modelId="{D42886F4-DA1A-473B-9DED-C46D9EE38E95}" type="sibTrans" cxnId="{8575C410-4147-497A-863F-AA1382EA353E}">
      <dgm:prSet/>
      <dgm:spPr>
        <a:solidFill>
          <a:schemeClr val="tx1"/>
        </a:solidFill>
      </dgm:spPr>
      <dgm:t>
        <a:bodyPr/>
        <a:lstStyle/>
        <a:p>
          <a:endParaRPr lang="en-US" b="0" dirty="0"/>
        </a:p>
      </dgm:t>
    </dgm:pt>
    <dgm:pt modelId="{80F63F88-E367-47B8-AD88-BAE90B7249C7}">
      <dgm:prSet custT="1"/>
      <dgm:spPr>
        <a:solidFill>
          <a:srgbClr val="4A66AB"/>
        </a:solidFill>
      </dgm:spPr>
      <dgm:t>
        <a:bodyPr anchor="t" anchorCtr="0"/>
        <a:lstStyle/>
        <a:p>
          <a:pPr rtl="0">
            <a:spcBef>
              <a:spcPct val="0"/>
            </a:spcBef>
            <a:spcAft>
              <a:spcPts val="600"/>
            </a:spcAft>
          </a:pPr>
          <a:r>
            <a: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</a:t>
          </a:r>
          <a:r>
            <a:rPr lang="en-US" sz="1100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nd</a:t>
          </a:r>
          <a:r>
            <a: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en-US" sz="11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Interim Financial Report</a:t>
          </a:r>
        </a:p>
        <a:p>
          <a:pPr>
            <a:spcBef>
              <a:spcPct val="0"/>
            </a:spcBef>
            <a:spcAft>
              <a:spcPts val="0"/>
            </a:spcAft>
            <a:buNone/>
          </a:pPr>
          <a:r>
            <a:rPr lang="en-US" sz="11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2026-27</a:t>
          </a:r>
          <a:endParaRPr lang="en-US" sz="1100" b="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91583C08-8B08-4CE7-BF25-EFAACE5BC32B}" type="sibTrans" cxnId="{576FDE96-F7AE-48C3-86D0-615CE88814F4}">
      <dgm:prSet/>
      <dgm:spPr>
        <a:solidFill>
          <a:schemeClr val="tx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C81A8183-184C-4251-A023-D29970B332F5}" type="parTrans" cxnId="{576FDE96-F7AE-48C3-86D0-615CE88814F4}">
      <dgm:prSet/>
      <dgm:spPr/>
      <dgm:t>
        <a:bodyPr/>
        <a:lstStyle/>
        <a:p>
          <a:endParaRPr lang="en-US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9BEC9251-9029-4A20-B958-2661C85C5D40}" type="pres">
      <dgm:prSet presAssocID="{60909DAF-33F9-4FC7-877C-B8C4D5FBC170}" presName="cycle" presStyleCnt="0">
        <dgm:presLayoutVars>
          <dgm:dir/>
          <dgm:resizeHandles val="exact"/>
        </dgm:presLayoutVars>
      </dgm:prSet>
      <dgm:spPr/>
    </dgm:pt>
    <dgm:pt modelId="{D9A95DBF-FE5E-4B22-8C23-C6C0C2E8D5B8}" type="pres">
      <dgm:prSet presAssocID="{22479AC3-E974-4DF4-82C2-4C58DF6A00F0}" presName="node" presStyleLbl="node1" presStyleIdx="0" presStyleCnt="8">
        <dgm:presLayoutVars>
          <dgm:bulletEnabled val="1"/>
        </dgm:presLayoutVars>
      </dgm:prSet>
      <dgm:spPr/>
    </dgm:pt>
    <dgm:pt modelId="{118E98DE-553F-440A-8682-8329C190FB75}" type="pres">
      <dgm:prSet presAssocID="{0445D906-E9AE-4C2C-A311-7E04ABBF4570}" presName="sibTrans" presStyleLbl="sibTrans2D1" presStyleIdx="0" presStyleCnt="8"/>
      <dgm:spPr/>
    </dgm:pt>
    <dgm:pt modelId="{F46A01C6-EE86-4471-86D5-D6820B771E88}" type="pres">
      <dgm:prSet presAssocID="{0445D906-E9AE-4C2C-A311-7E04ABBF4570}" presName="connectorText" presStyleLbl="sibTrans2D1" presStyleIdx="0" presStyleCnt="8"/>
      <dgm:spPr/>
    </dgm:pt>
    <dgm:pt modelId="{224921DD-4B02-4EA5-89D1-A172C7A32760}" type="pres">
      <dgm:prSet presAssocID="{8DBF1C3B-E64D-4687-860E-9653349610DC}" presName="node" presStyleLbl="node1" presStyleIdx="1" presStyleCnt="8">
        <dgm:presLayoutVars>
          <dgm:bulletEnabled val="1"/>
        </dgm:presLayoutVars>
      </dgm:prSet>
      <dgm:spPr/>
    </dgm:pt>
    <dgm:pt modelId="{C8007DBD-B8B5-4A3A-A89B-FA2AAA8C8D7F}" type="pres">
      <dgm:prSet presAssocID="{17F1B374-7275-4C91-88DF-B8EF93DB11FE}" presName="sibTrans" presStyleLbl="sibTrans2D1" presStyleIdx="1" presStyleCnt="8"/>
      <dgm:spPr/>
    </dgm:pt>
    <dgm:pt modelId="{E1309B83-813F-4531-B449-6D2B919B35CC}" type="pres">
      <dgm:prSet presAssocID="{17F1B374-7275-4C91-88DF-B8EF93DB11FE}" presName="connectorText" presStyleLbl="sibTrans2D1" presStyleIdx="1" presStyleCnt="8"/>
      <dgm:spPr/>
    </dgm:pt>
    <dgm:pt modelId="{9065D272-2642-4C7F-8707-90F40404E909}" type="pres">
      <dgm:prSet presAssocID="{21805213-17B8-43FB-BEBE-827BD9C2DD7E}" presName="node" presStyleLbl="node1" presStyleIdx="2" presStyleCnt="8">
        <dgm:presLayoutVars>
          <dgm:bulletEnabled val="1"/>
        </dgm:presLayoutVars>
      </dgm:prSet>
      <dgm:spPr/>
    </dgm:pt>
    <dgm:pt modelId="{D38357D0-6D58-4ED4-8581-F4F378608C30}" type="pres">
      <dgm:prSet presAssocID="{D42886F4-DA1A-473B-9DED-C46D9EE38E95}" presName="sibTrans" presStyleLbl="sibTrans2D1" presStyleIdx="2" presStyleCnt="8"/>
      <dgm:spPr/>
    </dgm:pt>
    <dgm:pt modelId="{B2C250D6-79FB-48A7-B4F0-F806B70B2A3F}" type="pres">
      <dgm:prSet presAssocID="{D42886F4-DA1A-473B-9DED-C46D9EE38E95}" presName="connectorText" presStyleLbl="sibTrans2D1" presStyleIdx="2" presStyleCnt="8"/>
      <dgm:spPr/>
    </dgm:pt>
    <dgm:pt modelId="{F04CD117-5713-4C42-BDE7-E6100C5F9366}" type="pres">
      <dgm:prSet presAssocID="{94BCA325-2F71-45E7-91F6-4F38B881BC7F}" presName="node" presStyleLbl="node1" presStyleIdx="3" presStyleCnt="8" custScaleX="100120">
        <dgm:presLayoutVars>
          <dgm:bulletEnabled val="1"/>
        </dgm:presLayoutVars>
      </dgm:prSet>
      <dgm:spPr/>
    </dgm:pt>
    <dgm:pt modelId="{AB9B2CDB-C52E-4890-8FD6-128246E36C54}" type="pres">
      <dgm:prSet presAssocID="{4B730057-BB7B-4B01-9F0A-DFA3353E6069}" presName="sibTrans" presStyleLbl="sibTrans2D1" presStyleIdx="3" presStyleCnt="8"/>
      <dgm:spPr/>
    </dgm:pt>
    <dgm:pt modelId="{DCBFF1A9-55DE-4123-A2B2-EE55EDBF9989}" type="pres">
      <dgm:prSet presAssocID="{4B730057-BB7B-4B01-9F0A-DFA3353E6069}" presName="connectorText" presStyleLbl="sibTrans2D1" presStyleIdx="3" presStyleCnt="8"/>
      <dgm:spPr/>
    </dgm:pt>
    <dgm:pt modelId="{E4DEBC6F-77A3-4D2E-A66F-CD908C354630}" type="pres">
      <dgm:prSet presAssocID="{80F63F88-E367-47B8-AD88-BAE90B7249C7}" presName="node" presStyleLbl="node1" presStyleIdx="4" presStyleCnt="8">
        <dgm:presLayoutVars>
          <dgm:bulletEnabled val="1"/>
        </dgm:presLayoutVars>
      </dgm:prSet>
      <dgm:spPr/>
    </dgm:pt>
    <dgm:pt modelId="{AF0D3B3E-D121-444D-9779-F3D9738DC9EC}" type="pres">
      <dgm:prSet presAssocID="{91583C08-8B08-4CE7-BF25-EFAACE5BC32B}" presName="sibTrans" presStyleLbl="sibTrans2D1" presStyleIdx="4" presStyleCnt="8"/>
      <dgm:spPr/>
    </dgm:pt>
    <dgm:pt modelId="{74B4BE6F-27C2-4757-817B-4DD5F42B252E}" type="pres">
      <dgm:prSet presAssocID="{91583C08-8B08-4CE7-BF25-EFAACE5BC32B}" presName="connectorText" presStyleLbl="sibTrans2D1" presStyleIdx="4" presStyleCnt="8"/>
      <dgm:spPr/>
    </dgm:pt>
    <dgm:pt modelId="{F6AC7DE8-DDE6-6747-AD0D-D83B21B9C516}" type="pres">
      <dgm:prSet presAssocID="{3EA3F28F-09D1-F54A-BB72-69BC194D8A2B}" presName="node" presStyleLbl="node1" presStyleIdx="5" presStyleCnt="8">
        <dgm:presLayoutVars>
          <dgm:bulletEnabled val="1"/>
        </dgm:presLayoutVars>
      </dgm:prSet>
      <dgm:spPr/>
    </dgm:pt>
    <dgm:pt modelId="{8F1F541A-E943-5347-8D8F-01BC90B00A16}" type="pres">
      <dgm:prSet presAssocID="{6E0D3399-5A1B-9F41-95F9-AB75A9B75CBE}" presName="sibTrans" presStyleLbl="sibTrans2D1" presStyleIdx="5" presStyleCnt="8"/>
      <dgm:spPr/>
    </dgm:pt>
    <dgm:pt modelId="{184E6156-F8E6-DF40-87E9-628BE9E0FA79}" type="pres">
      <dgm:prSet presAssocID="{6E0D3399-5A1B-9F41-95F9-AB75A9B75CBE}" presName="connectorText" presStyleLbl="sibTrans2D1" presStyleIdx="5" presStyleCnt="8"/>
      <dgm:spPr/>
    </dgm:pt>
    <dgm:pt modelId="{1ABB30CE-E091-6648-B770-3C1151565270}" type="pres">
      <dgm:prSet presAssocID="{59C640F2-CF26-9E48-8722-AE7FE119BAF7}" presName="node" presStyleLbl="node1" presStyleIdx="6" presStyleCnt="8">
        <dgm:presLayoutVars>
          <dgm:bulletEnabled val="1"/>
        </dgm:presLayoutVars>
      </dgm:prSet>
      <dgm:spPr/>
    </dgm:pt>
    <dgm:pt modelId="{D1C60B15-21FA-5041-968F-15203AE473FB}" type="pres">
      <dgm:prSet presAssocID="{20FF35CC-E9D1-D347-B42E-AF505E7A0D39}" presName="sibTrans" presStyleLbl="sibTrans2D1" presStyleIdx="6" presStyleCnt="8"/>
      <dgm:spPr/>
    </dgm:pt>
    <dgm:pt modelId="{94CE42F9-C03D-224C-94D9-83637BD1FBE9}" type="pres">
      <dgm:prSet presAssocID="{20FF35CC-E9D1-D347-B42E-AF505E7A0D39}" presName="connectorText" presStyleLbl="sibTrans2D1" presStyleIdx="6" presStyleCnt="8"/>
      <dgm:spPr/>
    </dgm:pt>
    <dgm:pt modelId="{CC47FFA2-3B66-4F15-A5D5-AD6C0A0DEA8C}" type="pres">
      <dgm:prSet presAssocID="{5A4225C9-7794-4C08-BE31-F09658AF3550}" presName="node" presStyleLbl="node1" presStyleIdx="7" presStyleCnt="8">
        <dgm:presLayoutVars>
          <dgm:bulletEnabled val="1"/>
        </dgm:presLayoutVars>
      </dgm:prSet>
      <dgm:spPr/>
    </dgm:pt>
    <dgm:pt modelId="{DC05678C-4C63-4D56-AF02-65F45525A84F}" type="pres">
      <dgm:prSet presAssocID="{60E4294A-A964-4002-BC9B-AC064CDD66B7}" presName="sibTrans" presStyleLbl="sibTrans2D1" presStyleIdx="7" presStyleCnt="8"/>
      <dgm:spPr/>
    </dgm:pt>
    <dgm:pt modelId="{5B01E25E-747F-4300-BB3B-6733C33BE83A}" type="pres">
      <dgm:prSet presAssocID="{60E4294A-A964-4002-BC9B-AC064CDD66B7}" presName="connectorText" presStyleLbl="sibTrans2D1" presStyleIdx="7" presStyleCnt="8"/>
      <dgm:spPr/>
    </dgm:pt>
  </dgm:ptLst>
  <dgm:cxnLst>
    <dgm:cxn modelId="{8575C410-4147-497A-863F-AA1382EA353E}" srcId="{60909DAF-33F9-4FC7-877C-B8C4D5FBC170}" destId="{21805213-17B8-43FB-BEBE-827BD9C2DD7E}" srcOrd="2" destOrd="0" parTransId="{EA22394E-1F2F-4B44-A24A-C75EAC697B0B}" sibTransId="{D42886F4-DA1A-473B-9DED-C46D9EE38E95}"/>
    <dgm:cxn modelId="{E97AD215-59A6-46B2-B9C3-3F50CAB5B3C7}" srcId="{60909DAF-33F9-4FC7-877C-B8C4D5FBC170}" destId="{8DBF1C3B-E64D-4687-860E-9653349610DC}" srcOrd="1" destOrd="0" parTransId="{3D7773E6-DC97-41F6-9727-7E9C8486B209}" sibTransId="{17F1B374-7275-4C91-88DF-B8EF93DB11FE}"/>
    <dgm:cxn modelId="{B2BA5A19-0A64-E84C-ACF3-BE383EF29145}" type="presOf" srcId="{20FF35CC-E9D1-D347-B42E-AF505E7A0D39}" destId="{94CE42F9-C03D-224C-94D9-83637BD1FBE9}" srcOrd="1" destOrd="0" presId="urn:microsoft.com/office/officeart/2005/8/layout/cycle2"/>
    <dgm:cxn modelId="{A435AE19-C80C-0C43-B649-174B47B80231}" type="presOf" srcId="{60E4294A-A964-4002-BC9B-AC064CDD66B7}" destId="{DC05678C-4C63-4D56-AF02-65F45525A84F}" srcOrd="0" destOrd="0" presId="urn:microsoft.com/office/officeart/2005/8/layout/cycle2"/>
    <dgm:cxn modelId="{F8F07A20-9C79-8845-83CA-13AB50A203DA}" type="presOf" srcId="{17F1B374-7275-4C91-88DF-B8EF93DB11FE}" destId="{E1309B83-813F-4531-B449-6D2B919B35CC}" srcOrd="1" destOrd="0" presId="urn:microsoft.com/office/officeart/2005/8/layout/cycle2"/>
    <dgm:cxn modelId="{2DFAF921-0775-4B68-A98E-310D30FA6539}" srcId="{60909DAF-33F9-4FC7-877C-B8C4D5FBC170}" destId="{5A4225C9-7794-4C08-BE31-F09658AF3550}" srcOrd="7" destOrd="0" parTransId="{7E56C433-1A8A-4740-AFA8-438B511E0D87}" sibTransId="{60E4294A-A964-4002-BC9B-AC064CDD66B7}"/>
    <dgm:cxn modelId="{20CBE02B-AB24-1845-8389-51A190283A42}" type="presOf" srcId="{6E0D3399-5A1B-9F41-95F9-AB75A9B75CBE}" destId="{8F1F541A-E943-5347-8D8F-01BC90B00A16}" srcOrd="0" destOrd="0" presId="urn:microsoft.com/office/officeart/2005/8/layout/cycle2"/>
    <dgm:cxn modelId="{53908B5D-4EEF-4930-A073-4F98E16E3E94}" type="presOf" srcId="{21805213-17B8-43FB-BEBE-827BD9C2DD7E}" destId="{9065D272-2642-4C7F-8707-90F40404E909}" srcOrd="0" destOrd="0" presId="urn:microsoft.com/office/officeart/2005/8/layout/cycle2"/>
    <dgm:cxn modelId="{DD65EB5F-0916-1E49-87F2-933CF015A8A2}" type="presOf" srcId="{80F63F88-E367-47B8-AD88-BAE90B7249C7}" destId="{E4DEBC6F-77A3-4D2E-A66F-CD908C354630}" srcOrd="0" destOrd="0" presId="urn:microsoft.com/office/officeart/2005/8/layout/cycle2"/>
    <dgm:cxn modelId="{EF593764-75E8-4D4C-BEFF-35100AC9A0BA}" type="presOf" srcId="{D42886F4-DA1A-473B-9DED-C46D9EE38E95}" destId="{B2C250D6-79FB-48A7-B4F0-F806B70B2A3F}" srcOrd="1" destOrd="0" presId="urn:microsoft.com/office/officeart/2005/8/layout/cycle2"/>
    <dgm:cxn modelId="{8E38CC65-87D7-754F-897B-87127F30F1BC}" type="presOf" srcId="{59C640F2-CF26-9E48-8722-AE7FE119BAF7}" destId="{1ABB30CE-E091-6648-B770-3C1151565270}" srcOrd="0" destOrd="0" presId="urn:microsoft.com/office/officeart/2005/8/layout/cycle2"/>
    <dgm:cxn modelId="{543A5B68-F8D2-C747-BB80-438B48FF8D5F}" type="presOf" srcId="{3EA3F28F-09D1-F54A-BB72-69BC194D8A2B}" destId="{F6AC7DE8-DDE6-6747-AD0D-D83B21B9C516}" srcOrd="0" destOrd="0" presId="urn:microsoft.com/office/officeart/2005/8/layout/cycle2"/>
    <dgm:cxn modelId="{CAF38269-2392-C34C-BB0B-A2E5E60F21CB}" type="presOf" srcId="{91583C08-8B08-4CE7-BF25-EFAACE5BC32B}" destId="{74B4BE6F-27C2-4757-817B-4DD5F42B252E}" srcOrd="1" destOrd="0" presId="urn:microsoft.com/office/officeart/2005/8/layout/cycle2"/>
    <dgm:cxn modelId="{78716F57-E5EA-0F41-9C8E-3BB34A356571}" type="presOf" srcId="{22479AC3-E974-4DF4-82C2-4C58DF6A00F0}" destId="{D9A95DBF-FE5E-4B22-8C23-C6C0C2E8D5B8}" srcOrd="0" destOrd="0" presId="urn:microsoft.com/office/officeart/2005/8/layout/cycle2"/>
    <dgm:cxn modelId="{54574F78-3FEE-174D-B0A9-514A35CDF73C}" type="presOf" srcId="{91583C08-8B08-4CE7-BF25-EFAACE5BC32B}" destId="{AF0D3B3E-D121-444D-9779-F3D9738DC9EC}" srcOrd="0" destOrd="0" presId="urn:microsoft.com/office/officeart/2005/8/layout/cycle2"/>
    <dgm:cxn modelId="{6C237584-2272-5741-A893-C66E5875B190}" type="presOf" srcId="{6E0D3399-5A1B-9F41-95F9-AB75A9B75CBE}" destId="{184E6156-F8E6-DF40-87E9-628BE9E0FA79}" srcOrd="1" destOrd="0" presId="urn:microsoft.com/office/officeart/2005/8/layout/cycle2"/>
    <dgm:cxn modelId="{26756B8C-2BF0-B643-8EAD-63451FCE19B5}" srcId="{60909DAF-33F9-4FC7-877C-B8C4D5FBC170}" destId="{3EA3F28F-09D1-F54A-BB72-69BC194D8A2B}" srcOrd="5" destOrd="0" parTransId="{B6147DB0-C18E-1849-B421-659233D0204C}" sibTransId="{6E0D3399-5A1B-9F41-95F9-AB75A9B75CBE}"/>
    <dgm:cxn modelId="{576FDE96-F7AE-48C3-86D0-615CE88814F4}" srcId="{60909DAF-33F9-4FC7-877C-B8C4D5FBC170}" destId="{80F63F88-E367-47B8-AD88-BAE90B7249C7}" srcOrd="4" destOrd="0" parTransId="{C81A8183-184C-4251-A023-D29970B332F5}" sibTransId="{91583C08-8B08-4CE7-BF25-EFAACE5BC32B}"/>
    <dgm:cxn modelId="{FBB86497-21A0-4C2E-B66C-4C04A46E7920}" type="presOf" srcId="{D42886F4-DA1A-473B-9DED-C46D9EE38E95}" destId="{D38357D0-6D58-4ED4-8581-F4F378608C30}" srcOrd="0" destOrd="0" presId="urn:microsoft.com/office/officeart/2005/8/layout/cycle2"/>
    <dgm:cxn modelId="{0D1FCD9E-4350-5042-A174-8231BC48D0AD}" type="presOf" srcId="{4B730057-BB7B-4B01-9F0A-DFA3353E6069}" destId="{AB9B2CDB-C52E-4890-8FD6-128246E36C54}" srcOrd="0" destOrd="0" presId="urn:microsoft.com/office/officeart/2005/8/layout/cycle2"/>
    <dgm:cxn modelId="{1AADAEA3-7156-E74A-AAF6-F8343320F40B}" type="presOf" srcId="{17F1B374-7275-4C91-88DF-B8EF93DB11FE}" destId="{C8007DBD-B8B5-4A3A-A89B-FA2AAA8C8D7F}" srcOrd="0" destOrd="0" presId="urn:microsoft.com/office/officeart/2005/8/layout/cycle2"/>
    <dgm:cxn modelId="{B55FD7A7-9F50-DF48-B8BE-88F06419FAC5}" srcId="{60909DAF-33F9-4FC7-877C-B8C4D5FBC170}" destId="{59C640F2-CF26-9E48-8722-AE7FE119BAF7}" srcOrd="6" destOrd="0" parTransId="{C0FA3626-E844-DF44-BF80-D78A9800A656}" sibTransId="{20FF35CC-E9D1-D347-B42E-AF505E7A0D39}"/>
    <dgm:cxn modelId="{CA95CEAF-7D63-1F4E-B429-C4BE2154AA74}" type="presOf" srcId="{60909DAF-33F9-4FC7-877C-B8C4D5FBC170}" destId="{9BEC9251-9029-4A20-B958-2661C85C5D40}" srcOrd="0" destOrd="0" presId="urn:microsoft.com/office/officeart/2005/8/layout/cycle2"/>
    <dgm:cxn modelId="{D40754C1-C9BE-41EE-AF77-0F76F1EBE791}" srcId="{60909DAF-33F9-4FC7-877C-B8C4D5FBC170}" destId="{22479AC3-E974-4DF4-82C2-4C58DF6A00F0}" srcOrd="0" destOrd="0" parTransId="{C5252EB4-4399-44E9-8BFC-62B12643E6A7}" sibTransId="{0445D906-E9AE-4C2C-A311-7E04ABBF4570}"/>
    <dgm:cxn modelId="{2BE790C2-4B45-604D-BA81-0FB72ACDE062}" type="presOf" srcId="{4B730057-BB7B-4B01-9F0A-DFA3353E6069}" destId="{DCBFF1A9-55DE-4123-A2B2-EE55EDBF9989}" srcOrd="1" destOrd="0" presId="urn:microsoft.com/office/officeart/2005/8/layout/cycle2"/>
    <dgm:cxn modelId="{36B14AC5-4C10-F041-8B34-284A9FC19D40}" type="presOf" srcId="{20FF35CC-E9D1-D347-B42E-AF505E7A0D39}" destId="{D1C60B15-21FA-5041-968F-15203AE473FB}" srcOrd="0" destOrd="0" presId="urn:microsoft.com/office/officeart/2005/8/layout/cycle2"/>
    <dgm:cxn modelId="{428F1AC9-B964-914A-A24B-920293AD8E4A}" type="presOf" srcId="{60E4294A-A964-4002-BC9B-AC064CDD66B7}" destId="{5B01E25E-747F-4300-BB3B-6733C33BE83A}" srcOrd="1" destOrd="0" presId="urn:microsoft.com/office/officeart/2005/8/layout/cycle2"/>
    <dgm:cxn modelId="{B1B0CED4-3B12-A24E-A827-1D3EA70B85A5}" type="presOf" srcId="{8DBF1C3B-E64D-4687-860E-9653349610DC}" destId="{224921DD-4B02-4EA5-89D1-A172C7A32760}" srcOrd="0" destOrd="0" presId="urn:microsoft.com/office/officeart/2005/8/layout/cycle2"/>
    <dgm:cxn modelId="{D8C671EA-9AA5-FC43-BE8B-A751873F52CA}" type="presOf" srcId="{5A4225C9-7794-4C08-BE31-F09658AF3550}" destId="{CC47FFA2-3B66-4F15-A5D5-AD6C0A0DEA8C}" srcOrd="0" destOrd="0" presId="urn:microsoft.com/office/officeart/2005/8/layout/cycle2"/>
    <dgm:cxn modelId="{48F3C0EB-5F33-8645-A138-EC95688B3C46}" type="presOf" srcId="{0445D906-E9AE-4C2C-A311-7E04ABBF4570}" destId="{118E98DE-553F-440A-8682-8329C190FB75}" srcOrd="0" destOrd="0" presId="urn:microsoft.com/office/officeart/2005/8/layout/cycle2"/>
    <dgm:cxn modelId="{7D8D53ED-6D83-400C-9D85-EF2F6FF3EB89}" srcId="{60909DAF-33F9-4FC7-877C-B8C4D5FBC170}" destId="{94BCA325-2F71-45E7-91F6-4F38B881BC7F}" srcOrd="3" destOrd="0" parTransId="{35CE760F-2121-4272-B818-9AB1EBED74D9}" sibTransId="{4B730057-BB7B-4B01-9F0A-DFA3353E6069}"/>
    <dgm:cxn modelId="{57C15FF0-D5D7-B742-98CB-5F61AEAEDEDC}" type="presOf" srcId="{94BCA325-2F71-45E7-91F6-4F38B881BC7F}" destId="{F04CD117-5713-4C42-BDE7-E6100C5F9366}" srcOrd="0" destOrd="0" presId="urn:microsoft.com/office/officeart/2005/8/layout/cycle2"/>
    <dgm:cxn modelId="{2A29E4F3-1E7D-784D-B133-B11731928E9B}" type="presOf" srcId="{0445D906-E9AE-4C2C-A311-7E04ABBF4570}" destId="{F46A01C6-EE86-4471-86D5-D6820B771E88}" srcOrd="1" destOrd="0" presId="urn:microsoft.com/office/officeart/2005/8/layout/cycle2"/>
    <dgm:cxn modelId="{014DEC8A-EBC6-CE4F-93B5-92B9C6758D3D}" type="presParOf" srcId="{9BEC9251-9029-4A20-B958-2661C85C5D40}" destId="{D9A95DBF-FE5E-4B22-8C23-C6C0C2E8D5B8}" srcOrd="0" destOrd="0" presId="urn:microsoft.com/office/officeart/2005/8/layout/cycle2"/>
    <dgm:cxn modelId="{4BF708DD-1FFC-9D43-933E-CCA0C9E058C2}" type="presParOf" srcId="{9BEC9251-9029-4A20-B958-2661C85C5D40}" destId="{118E98DE-553F-440A-8682-8329C190FB75}" srcOrd="1" destOrd="0" presId="urn:microsoft.com/office/officeart/2005/8/layout/cycle2"/>
    <dgm:cxn modelId="{02698E9E-89C4-CA42-82AB-ED1F73C4DB51}" type="presParOf" srcId="{118E98DE-553F-440A-8682-8329C190FB75}" destId="{F46A01C6-EE86-4471-86D5-D6820B771E88}" srcOrd="0" destOrd="0" presId="urn:microsoft.com/office/officeart/2005/8/layout/cycle2"/>
    <dgm:cxn modelId="{4AD8625E-6ADF-9A4D-A0A9-00267F8AB34F}" type="presParOf" srcId="{9BEC9251-9029-4A20-B958-2661C85C5D40}" destId="{224921DD-4B02-4EA5-89D1-A172C7A32760}" srcOrd="2" destOrd="0" presId="urn:microsoft.com/office/officeart/2005/8/layout/cycle2"/>
    <dgm:cxn modelId="{A4BAA96D-38FB-8B4C-9EB3-08D723AB01FC}" type="presParOf" srcId="{9BEC9251-9029-4A20-B958-2661C85C5D40}" destId="{C8007DBD-B8B5-4A3A-A89B-FA2AAA8C8D7F}" srcOrd="3" destOrd="0" presId="urn:microsoft.com/office/officeart/2005/8/layout/cycle2"/>
    <dgm:cxn modelId="{4A50D515-6064-BE49-9B1C-3172380D5578}" type="presParOf" srcId="{C8007DBD-B8B5-4A3A-A89B-FA2AAA8C8D7F}" destId="{E1309B83-813F-4531-B449-6D2B919B35CC}" srcOrd="0" destOrd="0" presId="urn:microsoft.com/office/officeart/2005/8/layout/cycle2"/>
    <dgm:cxn modelId="{D34C25A4-6120-4A9B-B27B-F485B3C6AE19}" type="presParOf" srcId="{9BEC9251-9029-4A20-B958-2661C85C5D40}" destId="{9065D272-2642-4C7F-8707-90F40404E909}" srcOrd="4" destOrd="0" presId="urn:microsoft.com/office/officeart/2005/8/layout/cycle2"/>
    <dgm:cxn modelId="{2AC9C793-AC3B-4079-A652-AD5D0C5B1E25}" type="presParOf" srcId="{9BEC9251-9029-4A20-B958-2661C85C5D40}" destId="{D38357D0-6D58-4ED4-8581-F4F378608C30}" srcOrd="5" destOrd="0" presId="urn:microsoft.com/office/officeart/2005/8/layout/cycle2"/>
    <dgm:cxn modelId="{30F187B6-E011-4FBB-B3A1-51DA4BFA296B}" type="presParOf" srcId="{D38357D0-6D58-4ED4-8581-F4F378608C30}" destId="{B2C250D6-79FB-48A7-B4F0-F806B70B2A3F}" srcOrd="0" destOrd="0" presId="urn:microsoft.com/office/officeart/2005/8/layout/cycle2"/>
    <dgm:cxn modelId="{872EDDB3-BF4A-094D-9267-586E6434EE54}" type="presParOf" srcId="{9BEC9251-9029-4A20-B958-2661C85C5D40}" destId="{F04CD117-5713-4C42-BDE7-E6100C5F9366}" srcOrd="6" destOrd="0" presId="urn:microsoft.com/office/officeart/2005/8/layout/cycle2"/>
    <dgm:cxn modelId="{3609AAAF-D078-2F4D-BD6F-69644B2DC44F}" type="presParOf" srcId="{9BEC9251-9029-4A20-B958-2661C85C5D40}" destId="{AB9B2CDB-C52E-4890-8FD6-128246E36C54}" srcOrd="7" destOrd="0" presId="urn:microsoft.com/office/officeart/2005/8/layout/cycle2"/>
    <dgm:cxn modelId="{405A5733-2969-B54C-9D31-1E093432261E}" type="presParOf" srcId="{AB9B2CDB-C52E-4890-8FD6-128246E36C54}" destId="{DCBFF1A9-55DE-4123-A2B2-EE55EDBF9989}" srcOrd="0" destOrd="0" presId="urn:microsoft.com/office/officeart/2005/8/layout/cycle2"/>
    <dgm:cxn modelId="{EE5903FA-C7C8-D947-8627-7BAA343A04E2}" type="presParOf" srcId="{9BEC9251-9029-4A20-B958-2661C85C5D40}" destId="{E4DEBC6F-77A3-4D2E-A66F-CD908C354630}" srcOrd="8" destOrd="0" presId="urn:microsoft.com/office/officeart/2005/8/layout/cycle2"/>
    <dgm:cxn modelId="{D3FBF2D4-2C10-414D-A04D-3D57AEF58C8C}" type="presParOf" srcId="{9BEC9251-9029-4A20-B958-2661C85C5D40}" destId="{AF0D3B3E-D121-444D-9779-F3D9738DC9EC}" srcOrd="9" destOrd="0" presId="urn:microsoft.com/office/officeart/2005/8/layout/cycle2"/>
    <dgm:cxn modelId="{2E93F9C6-0C85-B246-BEB6-F8EE16B79423}" type="presParOf" srcId="{AF0D3B3E-D121-444D-9779-F3D9738DC9EC}" destId="{74B4BE6F-27C2-4757-817B-4DD5F42B252E}" srcOrd="0" destOrd="0" presId="urn:microsoft.com/office/officeart/2005/8/layout/cycle2"/>
    <dgm:cxn modelId="{ECDD19CD-0201-384C-881C-44AD14FA2324}" type="presParOf" srcId="{9BEC9251-9029-4A20-B958-2661C85C5D40}" destId="{F6AC7DE8-DDE6-6747-AD0D-D83B21B9C516}" srcOrd="10" destOrd="0" presId="urn:microsoft.com/office/officeart/2005/8/layout/cycle2"/>
    <dgm:cxn modelId="{052D9EC1-965E-1144-AF3E-A8F67E6366AB}" type="presParOf" srcId="{9BEC9251-9029-4A20-B958-2661C85C5D40}" destId="{8F1F541A-E943-5347-8D8F-01BC90B00A16}" srcOrd="11" destOrd="0" presId="urn:microsoft.com/office/officeart/2005/8/layout/cycle2"/>
    <dgm:cxn modelId="{F66EC6C2-0454-F04A-975E-06DB33503AA7}" type="presParOf" srcId="{8F1F541A-E943-5347-8D8F-01BC90B00A16}" destId="{184E6156-F8E6-DF40-87E9-628BE9E0FA79}" srcOrd="0" destOrd="0" presId="urn:microsoft.com/office/officeart/2005/8/layout/cycle2"/>
    <dgm:cxn modelId="{00AB552E-DA5F-3543-8587-032D46801613}" type="presParOf" srcId="{9BEC9251-9029-4A20-B958-2661C85C5D40}" destId="{1ABB30CE-E091-6648-B770-3C1151565270}" srcOrd="12" destOrd="0" presId="urn:microsoft.com/office/officeart/2005/8/layout/cycle2"/>
    <dgm:cxn modelId="{C30FBCB9-08F4-EE4E-8C60-9C3D0604CE36}" type="presParOf" srcId="{9BEC9251-9029-4A20-B958-2661C85C5D40}" destId="{D1C60B15-21FA-5041-968F-15203AE473FB}" srcOrd="13" destOrd="0" presId="urn:microsoft.com/office/officeart/2005/8/layout/cycle2"/>
    <dgm:cxn modelId="{E15145F4-715A-0D43-AC47-011826AF3FB8}" type="presParOf" srcId="{D1C60B15-21FA-5041-968F-15203AE473FB}" destId="{94CE42F9-C03D-224C-94D9-83637BD1FBE9}" srcOrd="0" destOrd="0" presId="urn:microsoft.com/office/officeart/2005/8/layout/cycle2"/>
    <dgm:cxn modelId="{8E89D089-9BEA-8148-9CC3-20DC36B73214}" type="presParOf" srcId="{9BEC9251-9029-4A20-B958-2661C85C5D40}" destId="{CC47FFA2-3B66-4F15-A5D5-AD6C0A0DEA8C}" srcOrd="14" destOrd="0" presId="urn:microsoft.com/office/officeart/2005/8/layout/cycle2"/>
    <dgm:cxn modelId="{1ECA3D69-3AC1-D84D-B77F-969208EC35B1}" type="presParOf" srcId="{9BEC9251-9029-4A20-B958-2661C85C5D40}" destId="{DC05678C-4C63-4D56-AF02-65F45525A84F}" srcOrd="15" destOrd="0" presId="urn:microsoft.com/office/officeart/2005/8/layout/cycle2"/>
    <dgm:cxn modelId="{74165483-C705-5F45-881A-E00AFDA37535}" type="presParOf" srcId="{DC05678C-4C63-4D56-AF02-65F45525A84F}" destId="{5B01E25E-747F-4300-BB3B-6733C33BE83A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95DBF-FE5E-4B22-8C23-C6C0C2E8D5B8}">
      <dsp:nvSpPr>
        <dsp:cNvPr id="0" name=""/>
        <dsp:cNvSpPr/>
      </dsp:nvSpPr>
      <dsp:spPr>
        <a:xfrm>
          <a:off x="3250828" y="916"/>
          <a:ext cx="1046752" cy="1046752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rgbClr val="E6E6E6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0" kern="1200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LCAP/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Adopted Budget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2026-27</a:t>
          </a:r>
          <a:endParaRPr lang="en-US" sz="12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3404121" y="154209"/>
        <a:ext cx="740166" cy="740166"/>
      </dsp:txXfrm>
    </dsp:sp>
    <dsp:sp modelId="{118E98DE-553F-440A-8682-8329C190FB75}">
      <dsp:nvSpPr>
        <dsp:cNvPr id="0" name=""/>
        <dsp:cNvSpPr/>
      </dsp:nvSpPr>
      <dsp:spPr>
        <a:xfrm rot="1350000">
          <a:off x="4353852" y="645374"/>
          <a:ext cx="278232" cy="353278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4357029" y="700059"/>
        <a:ext cx="194762" cy="211966"/>
      </dsp:txXfrm>
    </dsp:sp>
    <dsp:sp modelId="{224921DD-4B02-4EA5-89D1-A172C7A32760}">
      <dsp:nvSpPr>
        <dsp:cNvPr id="0" name=""/>
        <dsp:cNvSpPr/>
      </dsp:nvSpPr>
      <dsp:spPr>
        <a:xfrm>
          <a:off x="4702907" y="602386"/>
          <a:ext cx="1046752" cy="1046752"/>
        </a:xfrm>
        <a:prstGeom prst="ellipse">
          <a:avLst/>
        </a:prstGeom>
        <a:solidFill>
          <a:srgbClr val="ACCBF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Unaudited </a:t>
          </a:r>
          <a:r>
            <a:rPr lang="en-US" sz="11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Actuals</a:t>
          </a:r>
        </a:p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2025-26</a:t>
          </a:r>
        </a:p>
      </dsp:txBody>
      <dsp:txXfrm>
        <a:off x="4856200" y="755679"/>
        <a:ext cx="740166" cy="740166"/>
      </dsp:txXfrm>
    </dsp:sp>
    <dsp:sp modelId="{C8007DBD-B8B5-4A3A-A89B-FA2AAA8C8D7F}">
      <dsp:nvSpPr>
        <dsp:cNvPr id="0" name=""/>
        <dsp:cNvSpPr/>
      </dsp:nvSpPr>
      <dsp:spPr>
        <a:xfrm rot="4050000">
          <a:off x="5384888" y="1667887"/>
          <a:ext cx="278232" cy="353278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5410652" y="1699985"/>
        <a:ext cx="194762" cy="211966"/>
      </dsp:txXfrm>
    </dsp:sp>
    <dsp:sp modelId="{9065D272-2642-4C7F-8707-90F40404E909}">
      <dsp:nvSpPr>
        <dsp:cNvPr id="0" name=""/>
        <dsp:cNvSpPr/>
      </dsp:nvSpPr>
      <dsp:spPr>
        <a:xfrm>
          <a:off x="5304377" y="2054465"/>
          <a:ext cx="1046752" cy="1046752"/>
        </a:xfrm>
        <a:prstGeom prst="ellipse">
          <a:avLst/>
        </a:prstGeom>
        <a:solidFill>
          <a:srgbClr val="5088C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1</a:t>
          </a:r>
          <a:r>
            <a:rPr lang="en-US" sz="1100" b="0" kern="1200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st</a:t>
          </a:r>
          <a:r>
            <a:rPr lang="en-US" sz="11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Interim Financial Report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2026-27</a:t>
          </a:r>
        </a:p>
      </dsp:txBody>
      <dsp:txXfrm>
        <a:off x="5457670" y="2207758"/>
        <a:ext cx="740166" cy="740166"/>
      </dsp:txXfrm>
    </dsp:sp>
    <dsp:sp modelId="{D38357D0-6D58-4ED4-8581-F4F378608C30}">
      <dsp:nvSpPr>
        <dsp:cNvPr id="0" name=""/>
        <dsp:cNvSpPr/>
      </dsp:nvSpPr>
      <dsp:spPr>
        <a:xfrm rot="6750000">
          <a:off x="5390957" y="3119925"/>
          <a:ext cx="278183" cy="353278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0" kern="1200" dirty="0"/>
        </a:p>
      </dsp:txBody>
      <dsp:txXfrm rot="10800000">
        <a:off x="5448653" y="3152030"/>
        <a:ext cx="194728" cy="211966"/>
      </dsp:txXfrm>
    </dsp:sp>
    <dsp:sp modelId="{F04CD117-5713-4C42-BDE7-E6100C5F9366}">
      <dsp:nvSpPr>
        <dsp:cNvPr id="0" name=""/>
        <dsp:cNvSpPr/>
      </dsp:nvSpPr>
      <dsp:spPr>
        <a:xfrm>
          <a:off x="4702279" y="3506544"/>
          <a:ext cx="1048008" cy="1046752"/>
        </a:xfrm>
        <a:prstGeom prst="ellipse">
          <a:avLst/>
        </a:prstGeom>
        <a:solidFill>
          <a:srgbClr val="2A609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00" b="0" kern="1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rPr>
            <a:t>Governor’s Budget Proposal 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000" b="0" kern="1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rPr>
            <a:t>&amp; TRUSD Staffing</a:t>
          </a:r>
        </a:p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rPr>
            <a:t>2027-28</a:t>
          </a:r>
        </a:p>
      </dsp:txBody>
      <dsp:txXfrm>
        <a:off x="4855756" y="3659837"/>
        <a:ext cx="741054" cy="740166"/>
      </dsp:txXfrm>
    </dsp:sp>
    <dsp:sp modelId="{AB9B2CDB-C52E-4890-8FD6-128246E36C54}">
      <dsp:nvSpPr>
        <dsp:cNvPr id="0" name=""/>
        <dsp:cNvSpPr/>
      </dsp:nvSpPr>
      <dsp:spPr>
        <a:xfrm rot="9450000">
          <a:off x="4368289" y="4151108"/>
          <a:ext cx="277948" cy="353278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10800000">
        <a:off x="4448499" y="4205809"/>
        <a:ext cx="194564" cy="211966"/>
      </dsp:txXfrm>
    </dsp:sp>
    <dsp:sp modelId="{E4DEBC6F-77A3-4D2E-A66F-CD908C354630}">
      <dsp:nvSpPr>
        <dsp:cNvPr id="0" name=""/>
        <dsp:cNvSpPr/>
      </dsp:nvSpPr>
      <dsp:spPr>
        <a:xfrm>
          <a:off x="3250828" y="4108014"/>
          <a:ext cx="1046752" cy="1046752"/>
        </a:xfrm>
        <a:prstGeom prst="ellipse">
          <a:avLst/>
        </a:prstGeom>
        <a:solidFill>
          <a:srgbClr val="4A66A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t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1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</a:t>
          </a:r>
          <a:r>
            <a:rPr lang="en-US" sz="1100" kern="1200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nd</a:t>
          </a:r>
          <a:r>
            <a:rPr lang="en-US" sz="11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 </a:t>
          </a:r>
          <a:r>
            <a:rPr lang="en-US" sz="11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Interim Financial Report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1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2026-27</a:t>
          </a:r>
          <a:endParaRPr lang="en-US" sz="1100" b="0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3404121" y="4261307"/>
        <a:ext cx="740166" cy="740166"/>
      </dsp:txXfrm>
    </dsp:sp>
    <dsp:sp modelId="{AF0D3B3E-D121-444D-9779-F3D9738DC9EC}">
      <dsp:nvSpPr>
        <dsp:cNvPr id="0" name=""/>
        <dsp:cNvSpPr/>
      </dsp:nvSpPr>
      <dsp:spPr>
        <a:xfrm rot="12150000">
          <a:off x="2916324" y="4157029"/>
          <a:ext cx="278232" cy="353278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10800000">
        <a:off x="2996617" y="4243656"/>
        <a:ext cx="194762" cy="211966"/>
      </dsp:txXfrm>
    </dsp:sp>
    <dsp:sp modelId="{F6AC7DE8-DDE6-6747-AD0D-D83B21B9C516}">
      <dsp:nvSpPr>
        <dsp:cNvPr id="0" name=""/>
        <dsp:cNvSpPr/>
      </dsp:nvSpPr>
      <dsp:spPr>
        <a:xfrm>
          <a:off x="1798749" y="3506544"/>
          <a:ext cx="1046752" cy="1046752"/>
        </a:xfrm>
        <a:prstGeom prst="ellipse">
          <a:avLst/>
        </a:prstGeom>
        <a:solidFill>
          <a:srgbClr val="374D8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Develop LCAP/ Budget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2027-28</a:t>
          </a:r>
        </a:p>
      </dsp:txBody>
      <dsp:txXfrm>
        <a:off x="1952042" y="3659837"/>
        <a:ext cx="740166" cy="740166"/>
      </dsp:txXfrm>
    </dsp:sp>
    <dsp:sp modelId="{8F1F541A-E943-5347-8D8F-01BC90B00A16}">
      <dsp:nvSpPr>
        <dsp:cNvPr id="0" name=""/>
        <dsp:cNvSpPr/>
      </dsp:nvSpPr>
      <dsp:spPr>
        <a:xfrm rot="14850000">
          <a:off x="1885287" y="3134516"/>
          <a:ext cx="278232" cy="353278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 rot="10800000">
        <a:off x="1942993" y="3243730"/>
        <a:ext cx="194762" cy="211966"/>
      </dsp:txXfrm>
    </dsp:sp>
    <dsp:sp modelId="{1ABB30CE-E091-6648-B770-3C1151565270}">
      <dsp:nvSpPr>
        <dsp:cNvPr id="0" name=""/>
        <dsp:cNvSpPr/>
      </dsp:nvSpPr>
      <dsp:spPr>
        <a:xfrm>
          <a:off x="1197279" y="2054465"/>
          <a:ext cx="1046752" cy="1046752"/>
        </a:xfrm>
        <a:prstGeom prst="ellipse">
          <a:avLst/>
        </a:prstGeom>
        <a:solidFill>
          <a:srgbClr val="055DAE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5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May Revision</a:t>
          </a:r>
        </a:p>
        <a:p>
          <a:pPr marL="0" lvl="0" indent="0" algn="ctr" defTabSz="60007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5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2027-28</a:t>
          </a:r>
        </a:p>
      </dsp:txBody>
      <dsp:txXfrm>
        <a:off x="1350572" y="2207758"/>
        <a:ext cx="740166" cy="740166"/>
      </dsp:txXfrm>
    </dsp:sp>
    <dsp:sp modelId="{D1C60B15-21FA-5041-968F-15203AE473FB}">
      <dsp:nvSpPr>
        <dsp:cNvPr id="0" name=""/>
        <dsp:cNvSpPr/>
      </dsp:nvSpPr>
      <dsp:spPr>
        <a:xfrm rot="17550000">
          <a:off x="1879260" y="1682437"/>
          <a:ext cx="278232" cy="353278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1905024" y="1791651"/>
        <a:ext cx="194762" cy="211966"/>
      </dsp:txXfrm>
    </dsp:sp>
    <dsp:sp modelId="{CC47FFA2-3B66-4F15-A5D5-AD6C0A0DEA8C}">
      <dsp:nvSpPr>
        <dsp:cNvPr id="0" name=""/>
        <dsp:cNvSpPr/>
      </dsp:nvSpPr>
      <dsp:spPr>
        <a:xfrm>
          <a:off x="1798749" y="602386"/>
          <a:ext cx="1046752" cy="1046752"/>
        </a:xfrm>
        <a:prstGeom prst="ellipse">
          <a:avLst/>
        </a:prstGeom>
        <a:solidFill>
          <a:srgbClr val="87A6CB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b="0" kern="1200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LCAP/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Adopted Budget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2027-28</a:t>
          </a:r>
        </a:p>
      </dsp:txBody>
      <dsp:txXfrm>
        <a:off x="1952042" y="755679"/>
        <a:ext cx="740166" cy="740166"/>
      </dsp:txXfrm>
    </dsp:sp>
    <dsp:sp modelId="{DC05678C-4C63-4D56-AF02-65F45525A84F}">
      <dsp:nvSpPr>
        <dsp:cNvPr id="0" name=""/>
        <dsp:cNvSpPr/>
      </dsp:nvSpPr>
      <dsp:spPr>
        <a:xfrm rot="20250000">
          <a:off x="2901773" y="651401"/>
          <a:ext cx="278232" cy="353278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  <a:reflection blurRad="6350" stA="52000" endA="300" endPos="35000" dir="5400000" sy="-100000" algn="bl" rotWithShape="0"/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0" kern="1200" dirty="0">
            <a:solidFill>
              <a:schemeClr val="accent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2904950" y="738028"/>
        <a:ext cx="194762" cy="2119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0.17669</cdr:x>
      <cdr:y>0.20945</cdr:y>
    </cdr:from>
    <cdr:to>
      <cdr:x>0.43425</cdr:x>
      <cdr:y>0.31868</cdr:y>
    </cdr:to>
    <cdr:grpSp>
      <cdr:nvGrpSpPr>
        <cdr:cNvPr id="3" name="Group 2">
          <a:extLst xmlns:a="http://schemas.openxmlformats.org/drawingml/2006/main">
            <a:ext uri="{FF2B5EF4-FFF2-40B4-BE49-F238E27FC236}">
              <a16:creationId xmlns:a16="http://schemas.microsoft.com/office/drawing/2014/main" id="{6D66E109-DB4A-A5D4-3339-5AFB41CD3AEA}"/>
            </a:ext>
          </a:extLst>
        </cdr:cNvPr>
        <cdr:cNvGrpSpPr/>
      </cdr:nvGrpSpPr>
      <cdr:grpSpPr>
        <a:xfrm xmlns:a="http://schemas.openxmlformats.org/drawingml/2006/main">
          <a:off x="1912408" y="842431"/>
          <a:ext cx="2787706" cy="439335"/>
          <a:chOff x="1200164" y="1028913"/>
          <a:chExt cx="2085931" cy="462577"/>
        </a:xfrm>
      </cdr:grpSpPr>
      <cdr:sp macro="" textlink="">
        <cdr:nvSpPr>
          <cdr:cNvPr id="2" name="TextBox 1">
            <a:extLst xmlns:a="http://schemas.openxmlformats.org/drawingml/2006/main">
              <a:ext uri="{FF2B5EF4-FFF2-40B4-BE49-F238E27FC236}">
                <a16:creationId xmlns:a16="http://schemas.microsoft.com/office/drawing/2014/main" id="{191BDD70-64DD-B771-73D3-B48E97CC0C5D}"/>
              </a:ext>
            </a:extLst>
          </cdr:cNvPr>
          <cdr:cNvSpPr txBox="1"/>
        </cdr:nvSpPr>
        <cdr:spPr>
          <a:xfrm xmlns:a="http://schemas.openxmlformats.org/drawingml/2006/main">
            <a:off x="1226302" y="1028913"/>
            <a:ext cx="1856006" cy="462577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en-US" sz="1600" b="1" kern="1200" dirty="0">
                <a:solidFill>
                  <a:sysClr val="windowText" lastClr="000000"/>
                </a:solidFill>
              </a:rPr>
              <a:t>Middle East Conflict Escalation </a:t>
            </a:r>
          </a:p>
        </cdr:txBody>
      </cdr:sp>
      <cdr:cxnSp macro="">
        <cdr:nvCxnSpPr>
          <cdr:cNvPr id="4" name="Straight Arrow Connector 3">
            <a:extLst xmlns:a="http://schemas.openxmlformats.org/drawingml/2006/main">
              <a:ext uri="{FF2B5EF4-FFF2-40B4-BE49-F238E27FC236}">
                <a16:creationId xmlns:a16="http://schemas.microsoft.com/office/drawing/2014/main" id="{8F75F8B0-92F0-CF16-2AB7-AEACAF39AFF3}"/>
              </a:ext>
            </a:extLst>
          </cdr:cNvPr>
          <cdr:cNvCxnSpPr/>
        </cdr:nvCxnSpPr>
        <cdr:spPr>
          <a:xfrm xmlns:a="http://schemas.openxmlformats.org/drawingml/2006/main">
            <a:off x="1200164" y="1385496"/>
            <a:ext cx="2085931" cy="0"/>
          </a:xfrm>
          <a:prstGeom xmlns:a="http://schemas.openxmlformats.org/drawingml/2006/main" prst="straightConnector1">
            <a:avLst/>
          </a:prstGeom>
          <a:ln xmlns:a="http://schemas.openxmlformats.org/drawingml/2006/main"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tx1"/>
          </a:fontRef>
        </cdr:style>
      </cdr:cxnSp>
    </cdr:grpSp>
  </cdr:relSizeAnchor>
  <cdr:relSizeAnchor xmlns:cdr="http://schemas.openxmlformats.org/drawingml/2006/chartDrawing">
    <cdr:from>
      <cdr:x>0.44286</cdr:x>
      <cdr:y>0.12755</cdr:y>
    </cdr:from>
    <cdr:to>
      <cdr:x>0.44286</cdr:x>
      <cdr:y>0.70833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D195D50A-02C8-C453-39B2-B7516ACFE48A}"/>
            </a:ext>
          </a:extLst>
        </cdr:cNvPr>
        <cdr:cNvCxnSpPr/>
      </cdr:nvCxnSpPr>
      <cdr:spPr>
        <a:xfrm xmlns:a="http://schemas.openxmlformats.org/drawingml/2006/main">
          <a:off x="4989455" y="546136"/>
          <a:ext cx="0" cy="2486826"/>
        </a:xfrm>
        <a:prstGeom xmlns:a="http://schemas.openxmlformats.org/drawingml/2006/main" prst="line">
          <a:avLst/>
        </a:prstGeom>
        <a:ln xmlns:a="http://schemas.openxmlformats.org/drawingml/2006/main" w="19050">
          <a:prstDash val="lg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0.90114</cdr:x>
      <cdr:y>0.1692</cdr:y>
    </cdr:from>
    <cdr:to>
      <cdr:x>0.90114</cdr:x>
      <cdr:y>0.61446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82941C6-69A1-DE92-5954-4A67CA927C42}"/>
            </a:ext>
          </a:extLst>
        </cdr:cNvPr>
        <cdr:cNvCxnSpPr/>
      </cdr:nvCxnSpPr>
      <cdr:spPr>
        <a:xfrm xmlns:a="http://schemas.openxmlformats.org/drawingml/2006/main">
          <a:off x="10441450" y="647890"/>
          <a:ext cx="0" cy="170496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0.06699</cdr:x>
      <cdr:y>0.08242</cdr:y>
    </cdr:from>
    <cdr:to>
      <cdr:x>0.32012</cdr:x>
      <cdr:y>0.25253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7295115D-4B17-6582-67A4-8D5778FCB529}"/>
            </a:ext>
          </a:extLst>
        </cdr:cNvPr>
        <cdr:cNvSpPr txBox="1"/>
      </cdr:nvSpPr>
      <cdr:spPr>
        <a:xfrm xmlns:a="http://schemas.openxmlformats.org/drawingml/2006/main">
          <a:off x="794306" y="443042"/>
          <a:ext cx="3001526" cy="91438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800" b="1" kern="1200" dirty="0">
              <a:solidFill>
                <a:schemeClr val="tx1"/>
              </a:solidFill>
            </a:rPr>
            <a:t>Tax year 2025 cash receipts mostly</a:t>
          </a:r>
          <a:br>
            <a:rPr lang="en-US" sz="1800" b="1" kern="1200" dirty="0">
              <a:solidFill>
                <a:schemeClr val="tx1"/>
              </a:solidFill>
            </a:rPr>
          </a:br>
          <a:r>
            <a:rPr lang="en-US" sz="1800" b="1" kern="1200" dirty="0">
              <a:solidFill>
                <a:schemeClr val="tx1"/>
              </a:solidFill>
            </a:rPr>
            <a:t>from capital gains realizations</a:t>
          </a:r>
        </a:p>
      </cdr:txBody>
    </cdr:sp>
  </cdr:relSizeAnchor>
  <cdr:relSizeAnchor xmlns:cdr="http://schemas.openxmlformats.org/drawingml/2006/chartDrawing">
    <cdr:from>
      <cdr:x>0.18596</cdr:x>
      <cdr:y>0.21349</cdr:y>
    </cdr:from>
    <cdr:to>
      <cdr:x>0.35145</cdr:x>
      <cdr:y>0.2948</cdr:y>
    </cdr:to>
    <cdr:cxnSp macro="">
      <cdr:nvCxnSpPr>
        <cdr:cNvPr id="19" name="Straight Arrow Connector 18">
          <a:extLst xmlns:a="http://schemas.openxmlformats.org/drawingml/2006/main">
            <a:ext uri="{FF2B5EF4-FFF2-40B4-BE49-F238E27FC236}">
              <a16:creationId xmlns:a16="http://schemas.microsoft.com/office/drawing/2014/main" id="{3B677F97-AF40-A6BE-DA0D-BAE906483A08}"/>
            </a:ext>
          </a:extLst>
        </cdr:cNvPr>
        <cdr:cNvCxnSpPr/>
      </cdr:nvCxnSpPr>
      <cdr:spPr>
        <a:xfrm xmlns:a="http://schemas.openxmlformats.org/drawingml/2006/main">
          <a:off x="2208335" y="1025047"/>
          <a:ext cx="1965237" cy="390411"/>
        </a:xfrm>
        <a:prstGeom xmlns:a="http://schemas.openxmlformats.org/drawingml/2006/main" prst="straightConnector1">
          <a:avLst/>
        </a:prstGeom>
        <a:ln xmlns:a="http://schemas.openxmlformats.org/drawingml/2006/main" w="19050" cap="flat" cmpd="sng" algn="ctr">
          <a:solidFill>
            <a:schemeClr val="dk1"/>
          </a:solidFill>
          <a:prstDash val="solid"/>
          <a:round/>
          <a:headEnd type="none" w="med" len="med"/>
          <a:tailEnd type="arrow" w="med" len="med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0.2652</cdr:x>
      <cdr:y>0.60885</cdr:y>
    </cdr:from>
    <cdr:to>
      <cdr:x>0.26565</cdr:x>
      <cdr:y>0.71897</cdr:y>
    </cdr:to>
    <cdr:sp macro="" textlink="">
      <cdr:nvSpPr>
        <cdr:cNvPr id="3" name="Straight Connector 2"/>
        <cdr:cNvSpPr/>
      </cdr:nvSpPr>
      <cdr:spPr>
        <a:xfrm xmlns:a="http://schemas.openxmlformats.org/drawingml/2006/main" flipH="1" flipV="1">
          <a:off x="2599303" y="2835879"/>
          <a:ext cx="4410" cy="512908"/>
        </a:xfrm>
        <a:prstGeom xmlns:a="http://schemas.openxmlformats.org/drawingml/2006/main" prst="line">
          <a:avLst/>
        </a:prstGeom>
        <a:ln xmlns:a="http://schemas.openxmlformats.org/drawingml/2006/main">
          <a:headEnd type="none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0.58142</cdr:x>
      <cdr:y>0.60974</cdr:y>
    </cdr:from>
    <cdr:to>
      <cdr:x>0.58177</cdr:x>
      <cdr:y>0.84042</cdr:y>
    </cdr:to>
    <cdr:sp macro="" textlink="">
      <cdr:nvSpPr>
        <cdr:cNvPr id="7" name="Straight Connector 6"/>
        <cdr:cNvSpPr/>
      </cdr:nvSpPr>
      <cdr:spPr>
        <a:xfrm xmlns:a="http://schemas.openxmlformats.org/drawingml/2006/main" flipH="1">
          <a:off x="5698601" y="2840024"/>
          <a:ext cx="3431" cy="1074444"/>
        </a:xfrm>
        <a:prstGeom xmlns:a="http://schemas.openxmlformats.org/drawingml/2006/main" prst="line">
          <a:avLst/>
        </a:prstGeom>
        <a:ln xmlns:a="http://schemas.openxmlformats.org/drawingml/2006/main">
          <a:headEnd type="oval"/>
          <a:tailEnd type="non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0.69817</cdr:x>
      <cdr:y>0.6218</cdr:y>
    </cdr:from>
    <cdr:to>
      <cdr:x>0.69817</cdr:x>
      <cdr:y>0.72691</cdr:y>
    </cdr:to>
    <cdr:sp macro="" textlink="">
      <cdr:nvSpPr>
        <cdr:cNvPr id="9" name="Straight Connector 8"/>
        <cdr:cNvSpPr/>
      </cdr:nvSpPr>
      <cdr:spPr>
        <a:xfrm xmlns:a="http://schemas.openxmlformats.org/drawingml/2006/main">
          <a:off x="6842930" y="2896196"/>
          <a:ext cx="0" cy="489574"/>
        </a:xfrm>
        <a:prstGeom xmlns:a="http://schemas.openxmlformats.org/drawingml/2006/main" prst="line">
          <a:avLst/>
        </a:prstGeom>
        <a:ln xmlns:a="http://schemas.openxmlformats.org/drawingml/2006/main">
          <a:headEnd type="oval"/>
          <a:tailEnd type="non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0.44096</cdr:x>
      <cdr:y>0.61365</cdr:y>
    </cdr:from>
    <cdr:to>
      <cdr:x>0.44126</cdr:x>
      <cdr:y>0.71477</cdr:y>
    </cdr:to>
    <cdr:sp macro="" textlink="">
      <cdr:nvSpPr>
        <cdr:cNvPr id="11" name="Straight Connector 10"/>
        <cdr:cNvSpPr/>
      </cdr:nvSpPr>
      <cdr:spPr>
        <a:xfrm xmlns:a="http://schemas.openxmlformats.org/drawingml/2006/main">
          <a:off x="4321931" y="2858190"/>
          <a:ext cx="2940" cy="470989"/>
        </a:xfrm>
        <a:prstGeom xmlns:a="http://schemas.openxmlformats.org/drawingml/2006/main" prst="line">
          <a:avLst/>
        </a:prstGeom>
        <a:ln xmlns:a="http://schemas.openxmlformats.org/drawingml/2006/main">
          <a:head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0.78814</cdr:x>
      <cdr:y>0.61185</cdr:y>
    </cdr:from>
    <cdr:to>
      <cdr:x>0.7885</cdr:x>
      <cdr:y>0.84254</cdr:y>
    </cdr:to>
    <cdr:sp macro="" textlink="">
      <cdr:nvSpPr>
        <cdr:cNvPr id="8" name="Straight Connector 7"/>
        <cdr:cNvSpPr/>
      </cdr:nvSpPr>
      <cdr:spPr>
        <a:xfrm xmlns:a="http://schemas.openxmlformats.org/drawingml/2006/main" flipV="1">
          <a:off x="7724776" y="2849851"/>
          <a:ext cx="3454" cy="1074448"/>
        </a:xfrm>
        <a:prstGeom xmlns:a="http://schemas.openxmlformats.org/drawingml/2006/main" prst="line">
          <a:avLst/>
        </a:prstGeom>
        <a:ln xmlns:a="http://schemas.openxmlformats.org/drawingml/2006/main">
          <a:headEnd type="none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12" name="Straight Connector 11"/>
        <cdr:cNvSpPr/>
      </cdr:nvSpPr>
      <cdr:spPr>
        <a:xfrm xmlns:a="http://schemas.openxmlformats.org/drawingml/2006/main" flipV="1">
          <a:off x="-1266825" y="-3190875"/>
          <a:ext cx="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0.85279</cdr:x>
      <cdr:y>0.61448</cdr:y>
    </cdr:from>
    <cdr:to>
      <cdr:x>0.85326</cdr:x>
      <cdr:y>0.74029</cdr:y>
    </cdr:to>
    <cdr:sp macro="" textlink="">
      <cdr:nvSpPr>
        <cdr:cNvPr id="14" name="Straight Connector 13"/>
        <cdr:cNvSpPr/>
      </cdr:nvSpPr>
      <cdr:spPr>
        <a:xfrm xmlns:a="http://schemas.openxmlformats.org/drawingml/2006/main" flipH="1" flipV="1">
          <a:off x="8358423" y="2862078"/>
          <a:ext cx="4528" cy="585971"/>
        </a:xfrm>
        <a:prstGeom xmlns:a="http://schemas.openxmlformats.org/drawingml/2006/main" prst="line">
          <a:avLst/>
        </a:prstGeom>
        <a:ln xmlns:a="http://schemas.openxmlformats.org/drawingml/2006/main"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0.71518</cdr:x>
      <cdr:y>0.06118</cdr:y>
    </cdr:from>
    <cdr:to>
      <cdr:x>0.81722</cdr:x>
      <cdr:y>0.11203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15378" y="321418"/>
          <a:ext cx="1086549" cy="267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$18,031</a:t>
          </a:r>
        </a:p>
      </cdr:txBody>
    </cdr:sp>
  </cdr:relSizeAnchor>
  <cdr:relSizeAnchor xmlns:cdr="http://schemas.openxmlformats.org/drawingml/2006/chartDrawing">
    <cdr:from>
      <cdr:x>0.12468</cdr:x>
      <cdr:y>0.13052</cdr:y>
    </cdr:from>
    <cdr:to>
      <cdr:x>0.22672</cdr:x>
      <cdr:y>0.18137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FBEFA82E-19D3-4619-B56E-DEA244E5F2EE}"/>
            </a:ext>
          </a:extLst>
        </cdr:cNvPr>
        <cdr:cNvSpPr txBox="1"/>
      </cdr:nvSpPr>
      <cdr:spPr>
        <a:xfrm xmlns:a="http://schemas.openxmlformats.org/drawingml/2006/main">
          <a:off x="1327573" y="685704"/>
          <a:ext cx="1086549" cy="267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$16,199</a:t>
          </a:r>
        </a:p>
      </cdr:txBody>
    </cdr:sp>
  </cdr:relSizeAnchor>
  <cdr:relSizeAnchor xmlns:cdr="http://schemas.openxmlformats.org/drawingml/2006/chartDrawing">
    <cdr:from>
      <cdr:x>0.27376</cdr:x>
      <cdr:y>0.12275</cdr:y>
    </cdr:from>
    <cdr:to>
      <cdr:x>0.3758</cdr:x>
      <cdr:y>0.1736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FBEFA82E-19D3-4619-B56E-DEA244E5F2EE}"/>
            </a:ext>
          </a:extLst>
        </cdr:cNvPr>
        <cdr:cNvSpPr txBox="1"/>
      </cdr:nvSpPr>
      <cdr:spPr>
        <a:xfrm xmlns:a="http://schemas.openxmlformats.org/drawingml/2006/main">
          <a:off x="2915069" y="644864"/>
          <a:ext cx="1086549" cy="267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$16,407</a:t>
          </a:r>
        </a:p>
      </cdr:txBody>
    </cdr:sp>
  </cdr:relSizeAnchor>
  <cdr:relSizeAnchor xmlns:cdr="http://schemas.openxmlformats.org/drawingml/2006/chartDrawing">
    <cdr:from>
      <cdr:x>0.56677</cdr:x>
      <cdr:y>0.08053</cdr:y>
    </cdr:from>
    <cdr:to>
      <cdr:x>0.66881</cdr:x>
      <cdr:y>0.13138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FBEFA82E-19D3-4619-B56E-DEA244E5F2EE}"/>
            </a:ext>
          </a:extLst>
        </cdr:cNvPr>
        <cdr:cNvSpPr txBox="1"/>
      </cdr:nvSpPr>
      <cdr:spPr>
        <a:xfrm xmlns:a="http://schemas.openxmlformats.org/drawingml/2006/main">
          <a:off x="6035125" y="423075"/>
          <a:ext cx="1086550" cy="267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$17,522</a:t>
          </a:r>
        </a:p>
      </cdr:txBody>
    </cdr:sp>
  </cdr:relSizeAnchor>
  <cdr:relSizeAnchor xmlns:cdr="http://schemas.openxmlformats.org/drawingml/2006/chartDrawing">
    <cdr:from>
      <cdr:x>0.42146</cdr:x>
      <cdr:y>0.10915</cdr:y>
    </cdr:from>
    <cdr:to>
      <cdr:x>0.5235</cdr:x>
      <cdr:y>0.16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FBEFA82E-19D3-4619-B56E-DEA244E5F2EE}"/>
            </a:ext>
          </a:extLst>
        </cdr:cNvPr>
        <cdr:cNvSpPr txBox="1"/>
      </cdr:nvSpPr>
      <cdr:spPr>
        <a:xfrm xmlns:a="http://schemas.openxmlformats.org/drawingml/2006/main">
          <a:off x="4487769" y="573414"/>
          <a:ext cx="1086549" cy="267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$16,862</a:t>
          </a:r>
        </a:p>
      </cdr:txBody>
    </cdr:sp>
  </cdr:relSizeAnchor>
  <cdr:relSizeAnchor xmlns:cdr="http://schemas.openxmlformats.org/drawingml/2006/chartDrawing">
    <cdr:from>
      <cdr:x>0.86096</cdr:x>
      <cdr:y>0.03804</cdr:y>
    </cdr:from>
    <cdr:to>
      <cdr:x>0.963</cdr:x>
      <cdr:y>0.08889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id="{7EC9C5FE-E99F-4A10-BFD9-D9EDB48F45DE}"/>
            </a:ext>
          </a:extLst>
        </cdr:cNvPr>
        <cdr:cNvSpPr txBox="1"/>
      </cdr:nvSpPr>
      <cdr:spPr>
        <a:xfrm xmlns:a="http://schemas.openxmlformats.org/drawingml/2006/main">
          <a:off x="9167731" y="199854"/>
          <a:ext cx="1086549" cy="267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$18,589</a:t>
          </a:r>
        </a:p>
        <a:p xmlns:a="http://schemas.openxmlformats.org/drawingml/2006/main">
          <a:pPr algn="ctr"/>
          <a:endParaRPr lang="en-US" sz="16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0.42214</cdr:x>
      <cdr:y>0.01628</cdr:y>
    </cdr:from>
    <cdr:to>
      <cdr:x>0.54993</cdr:x>
      <cdr:y>0.08504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7BAE8674-E820-40BE-9A07-C07121DA3F92}"/>
            </a:ext>
          </a:extLst>
        </cdr:cNvPr>
        <cdr:cNvSpPr/>
      </cdr:nvSpPr>
      <cdr:spPr>
        <a:xfrm xmlns:a="http://schemas.openxmlformats.org/drawingml/2006/main">
          <a:off x="4597509" y="89012"/>
          <a:ext cx="1391728" cy="375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(In Millions)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3" tIns="46577" rIns="93153" bIns="46577" rtlCol="0"/>
          <a:lstStyle>
            <a:lvl1pPr algn="l">
              <a:defRPr sz="1200"/>
            </a:lvl1pPr>
          </a:lstStyle>
          <a:p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1"/>
            <a:ext cx="3037840" cy="466434"/>
          </a:xfrm>
          <a:prstGeom prst="rect">
            <a:avLst/>
          </a:prstGeom>
        </p:spPr>
        <p:txBody>
          <a:bodyPr vert="horz" lIns="93153" tIns="46577" rIns="93153" bIns="46577" rtlCol="0"/>
          <a:lstStyle>
            <a:lvl1pPr algn="r">
              <a:defRPr sz="1200"/>
            </a:lvl1pPr>
          </a:lstStyle>
          <a:p>
            <a:endParaRPr lang="en-US" sz="1100" dirty="0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9"/>
            <a:ext cx="3037840" cy="466433"/>
          </a:xfrm>
          <a:prstGeom prst="rect">
            <a:avLst/>
          </a:prstGeom>
        </p:spPr>
        <p:txBody>
          <a:bodyPr vert="horz" lIns="93153" tIns="46577" rIns="93153" bIns="46577" rtlCol="0" anchor="b"/>
          <a:lstStyle>
            <a:lvl1pPr algn="r">
              <a:defRPr sz="1200"/>
            </a:lvl1pPr>
          </a:lstStyle>
          <a:p>
            <a:fld id="{C64E50CC-F33A-4EF4-9F12-93EC4A21A0CF}" type="slidenum">
              <a:rPr lang="en-US" sz="1100">
                <a:latin typeface="Century Gothic" panose="020B0502020202020204" pitchFamily="34" charset="0"/>
              </a:rPr>
              <a:t>‹#›</a:t>
            </a:fld>
            <a:endParaRPr lang="en-US" sz="11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C257D4-8BE0-4593-A77C-9ED990CB0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70" y="8572733"/>
            <a:ext cx="1417831" cy="54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3" tIns="46577" rIns="93153" bIns="46577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6434"/>
          </a:xfrm>
          <a:prstGeom prst="rect">
            <a:avLst/>
          </a:prstGeom>
        </p:spPr>
        <p:txBody>
          <a:bodyPr vert="horz" lIns="93153" tIns="46577" rIns="93153" bIns="46577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C39C172E-A8B5-46F6-B05C-DFA3E2E0F207}" type="datetimeFigureOut">
              <a:rPr lang="en-US" smtClean="0"/>
              <a:pPr/>
              <a:t>7/2/2026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3" tIns="46577" rIns="93153" bIns="4657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7"/>
          </a:xfrm>
          <a:prstGeom prst="rect">
            <a:avLst/>
          </a:prstGeom>
        </p:spPr>
        <p:txBody>
          <a:bodyPr vert="horz" lIns="93153" tIns="46577" rIns="93153" bIns="465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53" tIns="46577" rIns="93153" bIns="4657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9"/>
            <a:ext cx="3037840" cy="466433"/>
          </a:xfrm>
          <a:prstGeom prst="rect">
            <a:avLst/>
          </a:prstGeom>
        </p:spPr>
        <p:txBody>
          <a:bodyPr vert="horz" lIns="93153" tIns="46577" rIns="93153" bIns="46577" rtlCol="0" anchor="b"/>
          <a:lstStyle>
            <a:lvl1pPr algn="r">
              <a:defRPr sz="1200"/>
            </a:lvl1pPr>
          </a:lstStyle>
          <a:p>
            <a:fld id="{32674CE4-FBD8-4481-AEFB-CA53E599A7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45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32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7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65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70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2A200-3D98-59E2-5633-29A4990C8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65135A-98A2-4469-22E4-FCE680BD3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4D2401-F94E-0B0D-477B-82B068723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18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48196-2D8D-6F33-4DCC-E9C71E1D9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C8EE0-2A6A-1064-2E3A-C32E8B363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E88D00-2BA8-3640-DB4A-C8D09B442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12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E367D-7AE9-92F2-D967-8DE37D1E2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D3CCBA-FDD3-7A0D-61C7-E059289A1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744D5A-35B0-4236-FD29-B392CC44A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9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27854-A8EF-1962-87B8-29AFAED59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95B28F-4975-8DC6-287F-F82AD6CA48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EE63C5-C928-C6C4-84A2-1BDB71E7C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75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15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F435A-CE46-DBDB-D3A3-E7FEC7882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FD77A3-FF04-E5DF-B85B-E8D6647DA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860128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53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5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42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68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06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769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317BE-B36D-CE88-4C2C-71B4BB706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00389E-10E1-C9EC-3698-3E0FEB62B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583439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9A78D-8F55-C3EC-0D39-7C1430D31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3AE9FF-7629-C1D6-3A31-D874EF790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819897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3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786ED-D2A2-D96A-154A-60A908BDA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B8ACC-B7C1-1F39-A030-8E1EA3CAA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344366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DE357-3014-5A46-7AC3-002374210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44FC84-D2AA-B71D-F194-CF2BC0C45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78357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885440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F435A-CE46-DBDB-D3A3-E7FEC7882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FD77A3-FF04-E5DF-B85B-E8D6647DAC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FB0026-BD7D-496E-CD68-A73EF6C23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28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05883" y="3988551"/>
            <a:ext cx="7706100" cy="137859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05883" y="5364983"/>
            <a:ext cx="7562768" cy="593383"/>
          </a:xfrm>
        </p:spPr>
        <p:txBody>
          <a:bodyPr anchor="ctr"/>
          <a:lstStyle>
            <a:lvl1pPr marL="64008" indent="0" algn="l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95D61-F7B8-43FB-B197-604F9DE9E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9" y="4577075"/>
            <a:ext cx="4139184" cy="157581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83923F7-F299-457F-995F-9C82D95B4D43}"/>
              </a:ext>
            </a:extLst>
          </p:cNvPr>
          <p:cNvGrpSpPr/>
          <p:nvPr userDrawn="1"/>
        </p:nvGrpSpPr>
        <p:grpSpPr>
          <a:xfrm>
            <a:off x="-10597" y="-19597"/>
            <a:ext cx="12222635" cy="3866141"/>
            <a:chOff x="-10597" y="-19597"/>
            <a:chExt cx="12222635" cy="38661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58A3179-BB37-40E2-A00E-F906AB0C0B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0219" t="336" r="11538" b="-336"/>
            <a:stretch/>
          </p:blipFill>
          <p:spPr>
            <a:xfrm>
              <a:off x="-10597" y="1826061"/>
              <a:ext cx="2451752" cy="2005493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BC6D54F-8AFC-45FD-9711-70C14C29F7CA}"/>
                </a:ext>
              </a:extLst>
            </p:cNvPr>
            <p:cNvGrpSpPr/>
            <p:nvPr userDrawn="1"/>
          </p:nvGrpSpPr>
          <p:grpSpPr>
            <a:xfrm>
              <a:off x="-10451" y="-19597"/>
              <a:ext cx="12222489" cy="3866141"/>
              <a:chOff x="-10451" y="-19597"/>
              <a:chExt cx="12222489" cy="386614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C6D410D7-77D6-41FB-99D3-907589CC1B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-10451" y="-49"/>
                <a:ext cx="3001806" cy="200016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A429826-2DE0-4948-A8A0-BE96027F133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7267565" y="-7094"/>
                <a:ext cx="2212337" cy="1950916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D6075B92-5B20-4198-91FE-69570D9A32A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40332" t="23810" r="2448" b="9203"/>
              <a:stretch/>
            </p:blipFill>
            <p:spPr>
              <a:xfrm>
                <a:off x="9370277" y="-19597"/>
                <a:ext cx="2841761" cy="221674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A83137B-C377-4FCF-961F-FEC7A5D8698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19393" r="8808"/>
              <a:stretch/>
            </p:blipFill>
            <p:spPr>
              <a:xfrm>
                <a:off x="4821457" y="-11008"/>
                <a:ext cx="2556087" cy="237212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E3533B5-77BE-4603-886B-D59F7F0EBC1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/>
              <a:stretch>
                <a:fillRect/>
              </a:stretch>
            </p:blipFill>
            <p:spPr>
              <a:xfrm>
                <a:off x="9046145" y="1618721"/>
                <a:ext cx="3145855" cy="2202755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8B49285-0312-46D6-9DB0-06665D710BD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l="17243" t="6800" r="21191"/>
              <a:stretch/>
            </p:blipFill>
            <p:spPr>
              <a:xfrm>
                <a:off x="2849415" y="2372"/>
                <a:ext cx="2070604" cy="2090203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DD5BA39-B325-4142-AC2F-F87C5715091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/>
              <a:srcRect l="25725" t="17415" r="33659" b="6122"/>
              <a:stretch/>
            </p:blipFill>
            <p:spPr>
              <a:xfrm>
                <a:off x="2114443" y="1749349"/>
                <a:ext cx="1656816" cy="2078292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DB80F02-8006-42E2-8E47-D92B6938FA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3750231" y="1916347"/>
                <a:ext cx="2868436" cy="191129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1B083E8-00A1-44DF-93E3-DA2D3438133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6590677" y="1778497"/>
                <a:ext cx="2461452" cy="2068047"/>
              </a:xfrm>
              <a:prstGeom prst="rect">
                <a:avLst/>
              </a:prstGeom>
            </p:spPr>
          </p:pic>
        </p:grp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2ACC6E-F1F6-4D9C-A828-93EEA2B493D5}"/>
              </a:ext>
            </a:extLst>
          </p:cNvPr>
          <p:cNvCxnSpPr>
            <a:cxnSpLocks/>
          </p:cNvCxnSpPr>
          <p:nvPr userDrawn="1"/>
        </p:nvCxnSpPr>
        <p:spPr>
          <a:xfrm>
            <a:off x="0" y="3831554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903" y="73831"/>
            <a:ext cx="10972800" cy="909142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Gadugi" panose="020B0502040204020203" pitchFamily="34" charset="0"/>
                <a:cs typeface="Dubai Light" panose="020B0303030403030204" pitchFamily="34" charset="-78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5852"/>
            <a:ext cx="10972800" cy="483077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/>
            </a:lvl6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Slide Number Placeholder 28">
            <a:extLst>
              <a:ext uri="{FF2B5EF4-FFF2-40B4-BE49-F238E27FC236}">
                <a16:creationId xmlns:a16="http://schemas.microsoft.com/office/drawing/2014/main" id="{75A3F1E7-9E3D-4480-9C2D-C48495009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051" y="6139352"/>
            <a:ext cx="996949" cy="365760"/>
          </a:xfrm>
        </p:spPr>
        <p:txBody>
          <a:bodyPr/>
          <a:lstStyle>
            <a:lvl1pPr algn="r">
              <a:defRPr sz="24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C72675-7DA7-4A20-838D-85EF10CB06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5996626"/>
            <a:ext cx="1931276" cy="7352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05D21A-9378-4DB4-888E-9B2F98519B15}"/>
              </a:ext>
            </a:extLst>
          </p:cNvPr>
          <p:cNvCxnSpPr/>
          <p:nvPr userDrawn="1"/>
        </p:nvCxnSpPr>
        <p:spPr>
          <a:xfrm>
            <a:off x="246993" y="982976"/>
            <a:ext cx="11698014" cy="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D4BE47-2E46-4B46-9A85-B2A8DDD57AD2}"/>
              </a:ext>
            </a:extLst>
          </p:cNvPr>
          <p:cNvCxnSpPr>
            <a:cxnSpLocks/>
          </p:cNvCxnSpPr>
          <p:nvPr userDrawn="1"/>
        </p:nvCxnSpPr>
        <p:spPr>
          <a:xfrm>
            <a:off x="2258008" y="6322232"/>
            <a:ext cx="9181323" cy="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6F425C5-BA73-4AFA-844D-AC7DB7598C50}"/>
              </a:ext>
            </a:extLst>
          </p:cNvPr>
          <p:cNvSpPr txBox="1"/>
          <p:nvPr userDrawn="1"/>
        </p:nvSpPr>
        <p:spPr>
          <a:xfrm>
            <a:off x="2865788" y="6378086"/>
            <a:ext cx="6460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eaLnBrk="1" latinLnBrk="0" hangingPunct="1">
              <a:spcBef>
                <a:spcPct val="0"/>
              </a:spcBef>
              <a:buNone/>
            </a:pPr>
            <a:r>
              <a:rPr kumimoji="0" lang="en-US" sz="1600" i="1" kern="1200" baseline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Gadugi" panose="020B0502040204020203" pitchFamily="34" charset="0"/>
                <a:cs typeface="Dubai Light" panose="020B0303030403030204" pitchFamily="34" charset="-78"/>
              </a:rPr>
              <a:t>Inspiring each student to extraordinary achievement everyday!</a:t>
            </a:r>
          </a:p>
        </p:txBody>
      </p:sp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8">
            <a:extLst>
              <a:ext uri="{FF2B5EF4-FFF2-40B4-BE49-F238E27FC236}">
                <a16:creationId xmlns:a16="http://schemas.microsoft.com/office/drawing/2014/main" id="{970F9DCD-4A5D-4362-89B2-90B6BEE4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051" y="6492240"/>
            <a:ext cx="996949" cy="365760"/>
          </a:xfrm>
        </p:spPr>
        <p:txBody>
          <a:bodyPr/>
          <a:lstStyle>
            <a:lvl1pPr algn="r">
              <a:defRPr sz="24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E67A11E-56D4-4994-BBBA-7ACF579B4120}"/>
              </a:ext>
            </a:extLst>
          </p:cNvPr>
          <p:cNvCxnSpPr>
            <a:cxnSpLocks/>
          </p:cNvCxnSpPr>
          <p:nvPr userDrawn="1"/>
        </p:nvCxnSpPr>
        <p:spPr>
          <a:xfrm>
            <a:off x="0" y="3831554"/>
            <a:ext cx="12192000" cy="0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Title 7">
            <a:extLst>
              <a:ext uri="{FF2B5EF4-FFF2-40B4-BE49-F238E27FC236}">
                <a16:creationId xmlns:a16="http://schemas.microsoft.com/office/drawing/2014/main" id="{8D6326E5-DF9E-40CD-A0A0-74017141C2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6883" y="4132441"/>
            <a:ext cx="7553700" cy="137859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5" name="Subtitle 8">
            <a:extLst>
              <a:ext uri="{FF2B5EF4-FFF2-40B4-BE49-F238E27FC236}">
                <a16:creationId xmlns:a16="http://schemas.microsoft.com/office/drawing/2014/main" id="{24EA826E-957B-4F29-9966-AAB9F59740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3105" y="5517383"/>
            <a:ext cx="7562768" cy="593383"/>
          </a:xfrm>
        </p:spPr>
        <p:txBody>
          <a:bodyPr anchor="ctr"/>
          <a:lstStyle>
            <a:lvl1pPr marL="64008" indent="0" algn="l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8A6199-7968-48B0-BE1D-0762B5071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25" y="4729475"/>
            <a:ext cx="4139184" cy="157581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F311018-1DF2-43AF-987D-660DDE87FA18}"/>
              </a:ext>
            </a:extLst>
          </p:cNvPr>
          <p:cNvGrpSpPr/>
          <p:nvPr userDrawn="1"/>
        </p:nvGrpSpPr>
        <p:grpSpPr>
          <a:xfrm>
            <a:off x="-10597" y="-19597"/>
            <a:ext cx="12222635" cy="3866141"/>
            <a:chOff x="-10597" y="-19597"/>
            <a:chExt cx="12222635" cy="38661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5A108D2-6556-4F28-AF2F-E6629612EF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0219" t="336" r="11538" b="-336"/>
            <a:stretch/>
          </p:blipFill>
          <p:spPr>
            <a:xfrm>
              <a:off x="-10597" y="1826061"/>
              <a:ext cx="2451752" cy="2005493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EB211CA-7045-49E7-BF17-1DB13CF331F8}"/>
                </a:ext>
              </a:extLst>
            </p:cNvPr>
            <p:cNvGrpSpPr/>
            <p:nvPr userDrawn="1"/>
          </p:nvGrpSpPr>
          <p:grpSpPr>
            <a:xfrm>
              <a:off x="-10451" y="-19597"/>
              <a:ext cx="12222489" cy="3866141"/>
              <a:chOff x="-10451" y="-19597"/>
              <a:chExt cx="12222489" cy="3866141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5DAEDC8-9E9B-446A-A53A-827325B584E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-10451" y="-50"/>
                <a:ext cx="3001806" cy="200016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4540B6A-6423-477D-82BC-57EDA1AD35E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7267565" y="-7094"/>
                <a:ext cx="2212337" cy="1950916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D28B694-F630-4B2B-9AE8-BACFD775140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40332" t="23810" r="2448" b="9203"/>
              <a:stretch/>
            </p:blipFill>
            <p:spPr>
              <a:xfrm>
                <a:off x="9370277" y="-19597"/>
                <a:ext cx="2841761" cy="2216747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968888F-B1F8-4D4B-82A2-959B9DF4889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l="19393" r="8808"/>
              <a:stretch/>
            </p:blipFill>
            <p:spPr>
              <a:xfrm>
                <a:off x="4821457" y="-11008"/>
                <a:ext cx="2556087" cy="2372123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F18EABC-4114-4952-94CC-917CA92E14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/>
              <a:stretch>
                <a:fillRect/>
              </a:stretch>
            </p:blipFill>
            <p:spPr>
              <a:xfrm>
                <a:off x="9046145" y="1618721"/>
                <a:ext cx="3145855" cy="220275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C7BBF8E1-DE00-46B4-BCE4-760DC0E8C2F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l="17243" t="6800" r="21191"/>
              <a:stretch/>
            </p:blipFill>
            <p:spPr>
              <a:xfrm>
                <a:off x="2849415" y="2372"/>
                <a:ext cx="2070604" cy="2090203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8A2BDBD9-D2FF-43D8-85CD-01AD1992E1D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/>
              <a:srcRect l="25725" t="17415" r="33659" b="6122"/>
              <a:stretch/>
            </p:blipFill>
            <p:spPr>
              <a:xfrm>
                <a:off x="2114443" y="1749349"/>
                <a:ext cx="1656816" cy="2078292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01EABD59-D0EB-4DAF-A363-F4BC419474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/>
              <a:stretch>
                <a:fillRect/>
              </a:stretch>
            </p:blipFill>
            <p:spPr>
              <a:xfrm>
                <a:off x="3750231" y="1916347"/>
                <a:ext cx="2868436" cy="1911294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628FF25-5C13-4B98-B7BA-2FAD9685DCF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6590677" y="1778497"/>
                <a:ext cx="2461452" cy="20680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10972800" cy="1066800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58062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58062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5C9E88-AAF2-4586-96F6-21F09DFF6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5996626"/>
            <a:ext cx="1931276" cy="7352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441BFB-37FC-4BCA-B249-F46127DAAE2E}"/>
              </a:ext>
            </a:extLst>
          </p:cNvPr>
          <p:cNvCxnSpPr>
            <a:cxnSpLocks/>
          </p:cNvCxnSpPr>
          <p:nvPr userDrawn="1"/>
        </p:nvCxnSpPr>
        <p:spPr>
          <a:xfrm>
            <a:off x="2258008" y="6322232"/>
            <a:ext cx="9181323" cy="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D961894-5778-4CBD-B564-A734DAC5B876}"/>
              </a:ext>
            </a:extLst>
          </p:cNvPr>
          <p:cNvSpPr txBox="1"/>
          <p:nvPr userDrawn="1"/>
        </p:nvSpPr>
        <p:spPr>
          <a:xfrm>
            <a:off x="2865788" y="6378086"/>
            <a:ext cx="6460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eaLnBrk="1" latinLnBrk="0" hangingPunct="1">
              <a:spcBef>
                <a:spcPct val="0"/>
              </a:spcBef>
              <a:buNone/>
            </a:pPr>
            <a:r>
              <a:rPr kumimoji="0" lang="en-US" sz="1600" i="1" kern="1200" baseline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Gadugi" panose="020B0502040204020203" pitchFamily="34" charset="0"/>
                <a:cs typeface="Dubai Light" panose="020B0303030403030204" pitchFamily="34" charset="-78"/>
              </a:rPr>
              <a:t>Inspiring each student to extraordinary achievement everyday!</a:t>
            </a:r>
          </a:p>
        </p:txBody>
      </p:sp>
      <p:sp>
        <p:nvSpPr>
          <p:cNvPr id="14" name="Slide Number Placeholder 28">
            <a:extLst>
              <a:ext uri="{FF2B5EF4-FFF2-40B4-BE49-F238E27FC236}">
                <a16:creationId xmlns:a16="http://schemas.microsoft.com/office/drawing/2014/main" id="{D8D65275-2619-4704-8AFC-6E562A48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051" y="6139352"/>
            <a:ext cx="996949" cy="365760"/>
          </a:xfrm>
        </p:spPr>
        <p:txBody>
          <a:bodyPr/>
          <a:lstStyle>
            <a:lvl1pPr algn="r">
              <a:defRPr sz="24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30615F-D2DD-446F-AD30-5BDEE1BC6D62}"/>
              </a:ext>
            </a:extLst>
          </p:cNvPr>
          <p:cNvCxnSpPr/>
          <p:nvPr userDrawn="1"/>
        </p:nvCxnSpPr>
        <p:spPr>
          <a:xfrm>
            <a:off x="246993" y="982976"/>
            <a:ext cx="11698014" cy="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orient="horz" pos="2160">
          <p15:clr>
            <a:srgbClr val="FBAE40"/>
          </p15:clr>
        </p15:guide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106" y="-7930"/>
            <a:ext cx="11176000" cy="1069848"/>
          </a:xfrm>
        </p:spPr>
        <p:txBody>
          <a:bodyPr anchor="ctr"/>
          <a:lstStyle>
            <a:lvl1pPr>
              <a:defRPr sz="4000" b="0" i="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106" y="1394088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4106" y="1980857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1072" y="1394088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1" y="1980857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2721C7-523D-47B1-B7B2-703938055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5996626"/>
            <a:ext cx="1931276" cy="7352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97A5C8-1E88-46E3-80BD-DE8275896195}"/>
              </a:ext>
            </a:extLst>
          </p:cNvPr>
          <p:cNvCxnSpPr>
            <a:cxnSpLocks/>
          </p:cNvCxnSpPr>
          <p:nvPr userDrawn="1"/>
        </p:nvCxnSpPr>
        <p:spPr>
          <a:xfrm>
            <a:off x="2258008" y="6322232"/>
            <a:ext cx="9181323" cy="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E55C5FF-3796-4E45-A7CF-1E171DA2FD66}"/>
              </a:ext>
            </a:extLst>
          </p:cNvPr>
          <p:cNvSpPr txBox="1"/>
          <p:nvPr userDrawn="1"/>
        </p:nvSpPr>
        <p:spPr>
          <a:xfrm>
            <a:off x="2865788" y="6378086"/>
            <a:ext cx="6460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eaLnBrk="1" latinLnBrk="0" hangingPunct="1">
              <a:spcBef>
                <a:spcPct val="0"/>
              </a:spcBef>
              <a:buNone/>
            </a:pPr>
            <a:r>
              <a:rPr kumimoji="0" lang="en-US" sz="1600" i="1" kern="1200" baseline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Gadugi" panose="020B0502040204020203" pitchFamily="34" charset="0"/>
                <a:cs typeface="Dubai Light" panose="020B0303030403030204" pitchFamily="34" charset="-78"/>
              </a:rPr>
              <a:t>Inspiring each student to extraordinary achievement everyday!</a:t>
            </a:r>
          </a:p>
        </p:txBody>
      </p:sp>
      <p:sp>
        <p:nvSpPr>
          <p:cNvPr id="16" name="Slide Number Placeholder 28">
            <a:extLst>
              <a:ext uri="{FF2B5EF4-FFF2-40B4-BE49-F238E27FC236}">
                <a16:creationId xmlns:a16="http://schemas.microsoft.com/office/drawing/2014/main" id="{0F70CE85-7081-4C39-B93D-2295EBF4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051" y="6139352"/>
            <a:ext cx="996949" cy="365760"/>
          </a:xfrm>
        </p:spPr>
        <p:txBody>
          <a:bodyPr/>
          <a:lstStyle>
            <a:lvl1pPr algn="r">
              <a:defRPr sz="24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1B880A-AB9B-48A0-AE0A-43C3E72966C0}"/>
              </a:ext>
            </a:extLst>
          </p:cNvPr>
          <p:cNvCxnSpPr/>
          <p:nvPr userDrawn="1"/>
        </p:nvCxnSpPr>
        <p:spPr>
          <a:xfrm>
            <a:off x="246993" y="982976"/>
            <a:ext cx="11698014" cy="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843"/>
            <a:ext cx="10972800" cy="1069848"/>
          </a:xfrm>
        </p:spPr>
        <p:txBody>
          <a:bodyPr anchor="ctr"/>
          <a:lstStyle>
            <a:lvl1pPr algn="ctr">
              <a:defRPr sz="4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7D634-2A27-4B95-AA48-12D924547F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5996626"/>
            <a:ext cx="1931276" cy="7352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EE0118-065C-4183-A8A8-FD9EDF620F26}"/>
              </a:ext>
            </a:extLst>
          </p:cNvPr>
          <p:cNvCxnSpPr>
            <a:cxnSpLocks/>
          </p:cNvCxnSpPr>
          <p:nvPr userDrawn="1"/>
        </p:nvCxnSpPr>
        <p:spPr>
          <a:xfrm>
            <a:off x="2258008" y="6322232"/>
            <a:ext cx="9181323" cy="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BFF87D-F657-4217-97DF-BDA1AE44DBEB}"/>
              </a:ext>
            </a:extLst>
          </p:cNvPr>
          <p:cNvSpPr txBox="1"/>
          <p:nvPr userDrawn="1"/>
        </p:nvSpPr>
        <p:spPr>
          <a:xfrm>
            <a:off x="2865788" y="6378086"/>
            <a:ext cx="6460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eaLnBrk="1" latinLnBrk="0" hangingPunct="1">
              <a:spcBef>
                <a:spcPct val="0"/>
              </a:spcBef>
              <a:buNone/>
            </a:pPr>
            <a:r>
              <a:rPr kumimoji="0" lang="en-US" sz="1600" i="1" kern="1200" baseline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Gadugi" panose="020B0502040204020203" pitchFamily="34" charset="0"/>
                <a:cs typeface="Dubai Light" panose="020B0303030403030204" pitchFamily="34" charset="-78"/>
              </a:rPr>
              <a:t>Inspiring each student to extraordinary achievement everyday!</a:t>
            </a:r>
          </a:p>
        </p:txBody>
      </p:sp>
      <p:sp>
        <p:nvSpPr>
          <p:cNvPr id="12" name="Slide Number Placeholder 28">
            <a:extLst>
              <a:ext uri="{FF2B5EF4-FFF2-40B4-BE49-F238E27FC236}">
                <a16:creationId xmlns:a16="http://schemas.microsoft.com/office/drawing/2014/main" id="{1D099C34-208B-42B1-8AF4-AF03C9DD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5051" y="6139352"/>
            <a:ext cx="996949" cy="365760"/>
          </a:xfrm>
        </p:spPr>
        <p:txBody>
          <a:bodyPr/>
          <a:lstStyle>
            <a:lvl1pPr algn="r">
              <a:defRPr sz="24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A5369F-6C08-4A0D-AD22-BBA80A26BE82}"/>
              </a:ext>
            </a:extLst>
          </p:cNvPr>
          <p:cNvCxnSpPr/>
          <p:nvPr userDrawn="1"/>
        </p:nvCxnSpPr>
        <p:spPr>
          <a:xfrm>
            <a:off x="246993" y="982976"/>
            <a:ext cx="11698014" cy="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9C29BC-B21A-4056-BD7F-7F6B431448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5996626"/>
            <a:ext cx="1931276" cy="7352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26770B-7D3B-42F3-9599-E09DCE6F6EBA}"/>
              </a:ext>
            </a:extLst>
          </p:cNvPr>
          <p:cNvCxnSpPr>
            <a:cxnSpLocks/>
          </p:cNvCxnSpPr>
          <p:nvPr userDrawn="1"/>
        </p:nvCxnSpPr>
        <p:spPr>
          <a:xfrm>
            <a:off x="2258008" y="6322232"/>
            <a:ext cx="9181323" cy="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65579C-B8F7-4000-8783-2499A6232322}"/>
              </a:ext>
            </a:extLst>
          </p:cNvPr>
          <p:cNvSpPr txBox="1"/>
          <p:nvPr userDrawn="1"/>
        </p:nvSpPr>
        <p:spPr>
          <a:xfrm>
            <a:off x="2865788" y="6378086"/>
            <a:ext cx="6460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eaLnBrk="1" latinLnBrk="0" hangingPunct="1">
              <a:spcBef>
                <a:spcPct val="0"/>
              </a:spcBef>
              <a:buNone/>
            </a:pPr>
            <a:r>
              <a:rPr kumimoji="0" lang="en-US" sz="1600" i="1" kern="1200" baseline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Gadugi" panose="020B0502040204020203" pitchFamily="34" charset="0"/>
                <a:cs typeface="Dubai Light" panose="020B0303030403030204" pitchFamily="34" charset="-78"/>
              </a:rPr>
              <a:t>Inspiring each student to extraordinary achievement everyday!</a:t>
            </a:r>
          </a:p>
        </p:txBody>
      </p:sp>
      <p:sp>
        <p:nvSpPr>
          <p:cNvPr id="11" name="Slide Number Placeholder 28">
            <a:extLst>
              <a:ext uri="{FF2B5EF4-FFF2-40B4-BE49-F238E27FC236}">
                <a16:creationId xmlns:a16="http://schemas.microsoft.com/office/drawing/2014/main" id="{F4E72B8E-5685-4F99-B8D2-7BD361F70874}"/>
              </a:ext>
            </a:extLst>
          </p:cNvPr>
          <p:cNvSpPr txBox="1">
            <a:spLocks/>
          </p:cNvSpPr>
          <p:nvPr userDrawn="1"/>
        </p:nvSpPr>
        <p:spPr>
          <a:xfrm>
            <a:off x="11195051" y="6139352"/>
            <a:ext cx="996949" cy="36576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lang="en-US" sz="2400" kern="12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58058" y="192501"/>
            <a:ext cx="4511040" cy="877824"/>
          </a:xfrm>
        </p:spPr>
        <p:txBody>
          <a:bodyPr anchor="b"/>
          <a:lstStyle>
            <a:lvl1pPr algn="l">
              <a:buNone/>
              <a:defRPr sz="1800" b="0"/>
            </a:lvl1pPr>
          </a:lstStyle>
          <a:p>
            <a:r>
              <a:rPr kumimoji="0" lang="en-US" dirty="0"/>
              <a:t>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40523" y="191543"/>
            <a:ext cx="6803136" cy="58050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58058" y="1140154"/>
            <a:ext cx="4511040" cy="4580573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39573-946C-4484-8DA8-1CD1128D2E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5996626"/>
            <a:ext cx="1931276" cy="7352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DE3E82-98C7-46FB-9FAD-155483C5FEED}"/>
              </a:ext>
            </a:extLst>
          </p:cNvPr>
          <p:cNvCxnSpPr>
            <a:cxnSpLocks/>
          </p:cNvCxnSpPr>
          <p:nvPr userDrawn="1"/>
        </p:nvCxnSpPr>
        <p:spPr>
          <a:xfrm>
            <a:off x="2258008" y="6322232"/>
            <a:ext cx="9181323" cy="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DD25FDD-866D-4C65-A42F-966DF87A5E95}"/>
              </a:ext>
            </a:extLst>
          </p:cNvPr>
          <p:cNvSpPr txBox="1"/>
          <p:nvPr userDrawn="1"/>
        </p:nvSpPr>
        <p:spPr>
          <a:xfrm>
            <a:off x="2865788" y="6378086"/>
            <a:ext cx="6460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eaLnBrk="1" latinLnBrk="0" hangingPunct="1">
              <a:spcBef>
                <a:spcPct val="0"/>
              </a:spcBef>
              <a:buNone/>
            </a:pPr>
            <a:r>
              <a:rPr kumimoji="0" lang="en-US" sz="1600" i="1" kern="1200" baseline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Gadugi" panose="020B0502040204020203" pitchFamily="34" charset="0"/>
                <a:cs typeface="Dubai Light" panose="020B0303030403030204" pitchFamily="34" charset="-78"/>
              </a:rPr>
              <a:t>Inspiring each student to extraordinary achievement everyday!</a:t>
            </a:r>
          </a:p>
        </p:txBody>
      </p:sp>
      <p:sp>
        <p:nvSpPr>
          <p:cNvPr id="14" name="Slide Number Placeholder 28">
            <a:extLst>
              <a:ext uri="{FF2B5EF4-FFF2-40B4-BE49-F238E27FC236}">
                <a16:creationId xmlns:a16="http://schemas.microsoft.com/office/drawing/2014/main" id="{CF675A0F-E105-4F6D-9DE8-950DDB3FFB46}"/>
              </a:ext>
            </a:extLst>
          </p:cNvPr>
          <p:cNvSpPr txBox="1">
            <a:spLocks/>
          </p:cNvSpPr>
          <p:nvPr userDrawn="1"/>
        </p:nvSpPr>
        <p:spPr>
          <a:xfrm>
            <a:off x="11195051" y="6139352"/>
            <a:ext cx="996949" cy="36576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lang="en-US" sz="2400" kern="12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B81087-13DD-40F5-A219-FEC6128A85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5996626"/>
            <a:ext cx="1931276" cy="7352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A304EF-D174-4FDE-AD79-3C87A49D0754}"/>
              </a:ext>
            </a:extLst>
          </p:cNvPr>
          <p:cNvCxnSpPr>
            <a:cxnSpLocks/>
          </p:cNvCxnSpPr>
          <p:nvPr userDrawn="1"/>
        </p:nvCxnSpPr>
        <p:spPr>
          <a:xfrm>
            <a:off x="2258008" y="6322232"/>
            <a:ext cx="9181323" cy="0"/>
          </a:xfrm>
          <a:prstGeom prst="line">
            <a:avLst/>
          </a:prstGeom>
          <a:ln w="254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3C01FB5-9029-435F-8627-504615D79038}"/>
              </a:ext>
            </a:extLst>
          </p:cNvPr>
          <p:cNvSpPr txBox="1"/>
          <p:nvPr userDrawn="1"/>
        </p:nvSpPr>
        <p:spPr>
          <a:xfrm>
            <a:off x="2865788" y="6378086"/>
            <a:ext cx="6460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eaLnBrk="1" latinLnBrk="0" hangingPunct="1">
              <a:spcBef>
                <a:spcPct val="0"/>
              </a:spcBef>
              <a:buNone/>
            </a:pPr>
            <a:r>
              <a:rPr kumimoji="0" lang="en-US" sz="1600" i="1" kern="1200" baseline="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Gadugi" panose="020B0502040204020203" pitchFamily="34" charset="0"/>
                <a:cs typeface="Dubai Light" panose="020B0303030403030204" pitchFamily="34" charset="-78"/>
              </a:rPr>
              <a:t>Inspiring each student to extraordinary achievement everyday!</a:t>
            </a:r>
          </a:p>
        </p:txBody>
      </p:sp>
      <p:sp>
        <p:nvSpPr>
          <p:cNvPr id="14" name="Slide Number Placeholder 28">
            <a:extLst>
              <a:ext uri="{FF2B5EF4-FFF2-40B4-BE49-F238E27FC236}">
                <a16:creationId xmlns:a16="http://schemas.microsoft.com/office/drawing/2014/main" id="{C5BBA1AD-EDBD-4472-8769-46D1C170E0EE}"/>
              </a:ext>
            </a:extLst>
          </p:cNvPr>
          <p:cNvSpPr txBox="1">
            <a:spLocks/>
          </p:cNvSpPr>
          <p:nvPr userDrawn="1"/>
        </p:nvSpPr>
        <p:spPr>
          <a:xfrm>
            <a:off x="11195051" y="6139352"/>
            <a:ext cx="996949" cy="365760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lang="en-US" sz="2400" kern="12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89903" y="73831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6463"/>
            <a:ext cx="10972800" cy="535807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186863" y="613935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lang="en-US" sz="2400" kern="120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1" latinLnBrk="0" hangingPunct="1">
        <a:spcBef>
          <a:spcPct val="0"/>
        </a:spcBef>
        <a:buNone/>
        <a:defRPr kumimoji="0" sz="4000" kern="1200" baseline="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Segoe UI" panose="020B0502040204020203" pitchFamily="34" charset="0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>
            <a:lumMod val="75000"/>
          </a:schemeClr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>
            <a:lumMod val="75000"/>
          </a:schemeClr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>
            <a:lumMod val="50000"/>
          </a:schemeClr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>
          <p15:clr>
            <a:srgbClr val="F26B43"/>
          </p15:clr>
        </p15:guide>
        <p15:guide id="1" pos="3840">
          <p15:clr>
            <a:srgbClr val="F26B43"/>
          </p15:clr>
        </p15:guide>
        <p15:guide id="2" orient="horz" pos="4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chart" Target="../charts/chart15.xml"/><Relationship Id="rId4" Type="http://schemas.openxmlformats.org/officeDocument/2006/relationships/image" Target="../media/image5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chart" Target="../charts/chart19.xml"/><Relationship Id="rId4" Type="http://schemas.openxmlformats.org/officeDocument/2006/relationships/image" Target="../media/image53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5B0B74-3CD1-47AD-9CB1-6D321D85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751" y="3893572"/>
            <a:ext cx="8695255" cy="730933"/>
          </a:xfrm>
        </p:spPr>
        <p:txBody>
          <a:bodyPr anchor="t" anchorCtr="0">
            <a:normAutofit fontScale="90000"/>
          </a:bodyPr>
          <a:lstStyle/>
          <a:p>
            <a:pPr algn="r"/>
            <a:r>
              <a:rPr lang="en-US" dirty="0"/>
              <a:t>2026-27 Proposed Adopted</a:t>
            </a:r>
            <a:br>
              <a:rPr lang="en-US" dirty="0"/>
            </a:br>
            <a:r>
              <a:rPr lang="en-US" dirty="0"/>
              <a:t>Budget Report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A661603-08AC-4015-96C6-437F7820F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2153" y="5037356"/>
            <a:ext cx="8228853" cy="1976285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sz="2000" dirty="0">
                <a:solidFill>
                  <a:srgbClr val="0156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PRESENTED TO THE BOARD OF TRUSTEES – FOR PUBLIC HEARING</a:t>
            </a:r>
          </a:p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rgbClr val="0156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</a:t>
            </a:r>
            <a:r>
              <a:rPr lang="en-US" sz="2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r>
              <a:rPr lang="en-US" sz="2600" dirty="0">
                <a:solidFill>
                  <a:srgbClr val="0156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2026</a:t>
            </a:r>
            <a:endParaRPr lang="en-US" dirty="0">
              <a:solidFill>
                <a:srgbClr val="0156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spcBef>
                <a:spcPts val="0"/>
              </a:spcBef>
            </a:pP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 Ingersoll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spcBef>
                <a:spcPts val="0"/>
              </a:spcBef>
            </a:pP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 Executive Director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spcBef>
                <a:spcPts val="0"/>
              </a:spcBef>
            </a:pP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Fiscal Services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CDE8DC2-65B5-4A64-BA27-DB656768AADE}"/>
              </a:ext>
            </a:extLst>
          </p:cNvPr>
          <p:cNvSpPr txBox="1">
            <a:spLocks/>
          </p:cNvSpPr>
          <p:nvPr/>
        </p:nvSpPr>
        <p:spPr>
          <a:xfrm>
            <a:off x="6386602" y="6025499"/>
            <a:ext cx="2990335" cy="730933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64008" indent="0" algn="l" rtl="0" eaLnBrk="1" latinLnBrk="0" hangingPunct="1">
              <a:spcBef>
                <a:spcPts val="300"/>
              </a:spcBef>
              <a:buClr>
                <a:schemeClr val="accent3">
                  <a:lumMod val="75000"/>
                </a:schemeClr>
              </a:buClr>
              <a:buFont typeface="Georgia"/>
              <a:buNone/>
              <a:defRPr kumimoji="0" sz="24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Georgia"/>
              <a:buNone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None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None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Ryan DiGiulio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spcBef>
                <a:spcPts val="0"/>
              </a:spcBef>
            </a:pP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Chief Business Official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586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633F8-99EE-A705-4A9A-4D4465099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2CA6DCF-72D4-47BB-C099-2BD16B06C29D}"/>
              </a:ext>
            </a:extLst>
          </p:cNvPr>
          <p:cNvSpPr txBox="1"/>
          <p:nvPr/>
        </p:nvSpPr>
        <p:spPr>
          <a:xfrm>
            <a:off x="799789" y="5631055"/>
            <a:ext cx="61558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Source: FRED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8BB62B-7452-7C90-CDA8-CA8002CA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" y="19050"/>
            <a:ext cx="12023725" cy="839788"/>
          </a:xfrm>
        </p:spPr>
        <p:txBody>
          <a:bodyPr/>
          <a:lstStyle/>
          <a:p>
            <a:r>
              <a:rPr lang="en-US"/>
              <a:t>The Stock Market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45A8F4-B0CB-E47E-8A6B-91C4607B687D}"/>
              </a:ext>
            </a:extLst>
          </p:cNvPr>
          <p:cNvCxnSpPr>
            <a:cxnSpLocks/>
          </p:cNvCxnSpPr>
          <p:nvPr/>
        </p:nvCxnSpPr>
        <p:spPr>
          <a:xfrm>
            <a:off x="8082107" y="1991417"/>
            <a:ext cx="0" cy="315594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41547F-D8E9-A548-B70E-F8DFA5E0D1D1}"/>
              </a:ext>
            </a:extLst>
          </p:cNvPr>
          <p:cNvCxnSpPr>
            <a:cxnSpLocks/>
          </p:cNvCxnSpPr>
          <p:nvPr/>
        </p:nvCxnSpPr>
        <p:spPr>
          <a:xfrm>
            <a:off x="6209210" y="1594107"/>
            <a:ext cx="0" cy="315594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9AF419-86B3-7229-84F4-E3AD8FB72DE7}"/>
              </a:ext>
            </a:extLst>
          </p:cNvPr>
          <p:cNvCxnSpPr>
            <a:cxnSpLocks/>
          </p:cNvCxnSpPr>
          <p:nvPr/>
        </p:nvCxnSpPr>
        <p:spPr>
          <a:xfrm>
            <a:off x="5914953" y="1594107"/>
            <a:ext cx="0" cy="315594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36632E0-C448-B499-D4F2-F8402459BB4B}"/>
              </a:ext>
            </a:extLst>
          </p:cNvPr>
          <p:cNvGrpSpPr/>
          <p:nvPr/>
        </p:nvGrpSpPr>
        <p:grpSpPr>
          <a:xfrm>
            <a:off x="261257" y="1112848"/>
            <a:ext cx="11672596" cy="4962465"/>
            <a:chOff x="640604" y="1377901"/>
            <a:chExt cx="10412414" cy="4697412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7971E1EC-9DB5-7D75-EE2C-FA59232D95C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40604" y="1377901"/>
            <a:ext cx="10412414" cy="46974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51881B84-3F27-AD81-0207-4E15C4A01BB6}"/>
                </a:ext>
              </a:extLst>
            </p:cNvPr>
            <p:cNvSpPr txBox="1"/>
            <p:nvPr/>
          </p:nvSpPr>
          <p:spPr>
            <a:xfrm>
              <a:off x="3310324" y="2094355"/>
              <a:ext cx="2376451" cy="256057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kern="1200" dirty="0"/>
                <a:t>Supreme Court Tariff Ruling</a:t>
              </a:r>
            </a:p>
          </p:txBody>
        </p:sp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210BB984-5BD9-A46F-D774-BF9C0BFFDFBF}"/>
                </a:ext>
              </a:extLst>
            </p:cNvPr>
            <p:cNvSpPr txBox="1"/>
            <p:nvPr/>
          </p:nvSpPr>
          <p:spPr>
            <a:xfrm>
              <a:off x="2996156" y="3703232"/>
              <a:ext cx="2932200" cy="3838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kern="1200">
                  <a:solidFill>
                    <a:schemeClr val="tx1"/>
                  </a:solidFill>
                </a:rPr>
                <a:t>Engagement in Middle East Conflict</a:t>
              </a:r>
            </a:p>
          </p:txBody>
        </p:sp>
        <p:sp>
          <p:nvSpPr>
            <p:cNvPr id="8" name="TextBox 1">
              <a:extLst>
                <a:ext uri="{FF2B5EF4-FFF2-40B4-BE49-F238E27FC236}">
                  <a16:creationId xmlns:a16="http://schemas.microsoft.com/office/drawing/2014/main" id="{5D898E15-3BF0-8204-7656-AA6E2A748171}"/>
                </a:ext>
              </a:extLst>
            </p:cNvPr>
            <p:cNvSpPr txBox="1"/>
            <p:nvPr/>
          </p:nvSpPr>
          <p:spPr>
            <a:xfrm>
              <a:off x="5925650" y="4548896"/>
              <a:ext cx="1691459" cy="492075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600" b="1" kern="1200"/>
                <a:t>U.S. Crude Oil </a:t>
              </a:r>
            </a:p>
            <a:p>
              <a:pPr algn="r"/>
              <a:r>
                <a:rPr lang="en-US" sz="1600" b="1" kern="1200"/>
                <a:t>Closes over $100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C0E70E1-40E0-C0EC-C06B-C449BD91AB0A}"/>
                </a:ext>
              </a:extLst>
            </p:cNvPr>
            <p:cNvCxnSpPr>
              <a:cxnSpLocks/>
            </p:cNvCxnSpPr>
            <p:nvPr/>
          </p:nvCxnSpPr>
          <p:spPr>
            <a:xfrm>
              <a:off x="3457575" y="2466975"/>
              <a:ext cx="2229200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2A81B72-7036-0115-3D41-80EA2F5D91FB}"/>
                </a:ext>
              </a:extLst>
            </p:cNvPr>
            <p:cNvCxnSpPr>
              <a:cxnSpLocks/>
            </p:cNvCxnSpPr>
            <p:nvPr/>
          </p:nvCxnSpPr>
          <p:spPr>
            <a:xfrm>
              <a:off x="3105150" y="4087038"/>
              <a:ext cx="2820100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76BF9C1-BF78-4F3F-DF66-21FF73AFCAAE}"/>
                </a:ext>
              </a:extLst>
            </p:cNvPr>
            <p:cNvCxnSpPr>
              <a:cxnSpLocks/>
            </p:cNvCxnSpPr>
            <p:nvPr/>
          </p:nvCxnSpPr>
          <p:spPr>
            <a:xfrm>
              <a:off x="6161585" y="5153025"/>
              <a:ext cx="1407899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89EB4F-963F-239D-6740-1C36314DF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12C6C7-A751-2F65-3F56-3C965986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9C34C-67A6-3C4D-9637-66C5BCEC5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99017-5AE6-4E38-BABB-29634DD7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Historical Stock Market Downturns and State Revenues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BF5F08-EAF4-0D84-4BEE-59BF4C33D842}"/>
              </a:ext>
            </a:extLst>
          </p:cNvPr>
          <p:cNvSpPr txBox="1"/>
          <p:nvPr/>
        </p:nvSpPr>
        <p:spPr>
          <a:xfrm>
            <a:off x="330433" y="5663619"/>
            <a:ext cx="61558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Source: Legislative Analyst’s Office (LAO)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06AF4B-EEFD-0F38-A286-31899BBCE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24" y="1175102"/>
            <a:ext cx="12041334" cy="1044606"/>
          </a:xfrm>
          <a:noFill/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2000" dirty="0"/>
              <a:t>California’s tax structure is highly dependent on stock market earnings</a:t>
            </a:r>
          </a:p>
          <a:p>
            <a:pPr>
              <a:spcAft>
                <a:spcPts val="200"/>
              </a:spcAft>
            </a:pPr>
            <a:r>
              <a:rPr lang="en-US" sz="2000" dirty="0"/>
              <a:t>Technology-sector downturns have historically caused significant revenue losses </a:t>
            </a:r>
          </a:p>
          <a:p>
            <a:pPr>
              <a:spcAft>
                <a:spcPts val="200"/>
              </a:spcAft>
            </a:pPr>
            <a:r>
              <a:rPr lang="en-US" sz="2000" dirty="0"/>
              <a:t>AI-driven market gains may also increase future revenue volatility</a:t>
            </a: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6A9730F3-71AB-1E05-B995-DDAEDE1A8BA3}"/>
              </a:ext>
            </a:extLst>
          </p:cNvPr>
          <p:cNvGraphicFramePr>
            <a:graphicFrameLocks/>
          </p:cNvGraphicFramePr>
          <p:nvPr/>
        </p:nvGraphicFramePr>
        <p:xfrm>
          <a:off x="434566" y="2317687"/>
          <a:ext cx="11280617" cy="3398587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792488">
                  <a:extLst>
                    <a:ext uri="{9D8B030D-6E8A-4147-A177-3AD203B41FA5}">
                      <a16:colId xmlns:a16="http://schemas.microsoft.com/office/drawing/2014/main" val="3195667030"/>
                    </a:ext>
                  </a:extLst>
                </a:gridCol>
                <a:gridCol w="5861809">
                  <a:extLst>
                    <a:ext uri="{9D8B030D-6E8A-4147-A177-3AD203B41FA5}">
                      <a16:colId xmlns:a16="http://schemas.microsoft.com/office/drawing/2014/main" val="3301004970"/>
                    </a:ext>
                  </a:extLst>
                </a:gridCol>
                <a:gridCol w="2218099">
                  <a:extLst>
                    <a:ext uri="{9D8B030D-6E8A-4147-A177-3AD203B41FA5}">
                      <a16:colId xmlns:a16="http://schemas.microsoft.com/office/drawing/2014/main" val="1184902835"/>
                    </a:ext>
                  </a:extLst>
                </a:gridCol>
                <a:gridCol w="2408221">
                  <a:extLst>
                    <a:ext uri="{9D8B030D-6E8A-4147-A177-3AD203B41FA5}">
                      <a16:colId xmlns:a16="http://schemas.microsoft.com/office/drawing/2014/main" val="621611306"/>
                    </a:ext>
                  </a:extLst>
                </a:gridCol>
              </a:tblGrid>
              <a:tr h="420651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Year 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What Happened?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S&amp;P 500 Peak-to-Trough 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0" marR="37677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Time to Recover Previous High 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Inherit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2544440"/>
                  </a:ext>
                </a:extLst>
              </a:tr>
              <a:tr h="4206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1973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Organization of the Petroleum Exporting Countries (OPEC) oil embargo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−43%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37677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90 months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24807"/>
                  </a:ext>
                </a:extLst>
              </a:tr>
              <a:tr h="4206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1981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Federal Reserve (Fed) raised interest rates to historic highs to address stagflation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−22%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37677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24 months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3870631"/>
                  </a:ext>
                </a:extLst>
              </a:tr>
              <a:tr h="2103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1987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Black Monday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−22%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37677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23 months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370909"/>
                  </a:ext>
                </a:extLst>
              </a:tr>
              <a:tr h="4206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1990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Iraq invades Kuwait, sending oil prices higher and affecting confidence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−17%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37677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7 months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28032619"/>
                  </a:ext>
                </a:extLst>
              </a:tr>
              <a:tr h="4206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2000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Investors slowly realize that internet startups are overvalued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−45%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37677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91 months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590754"/>
                  </a:ext>
                </a:extLst>
              </a:tr>
              <a:tr h="42065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2008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Mortgage finance systems sets off global financial market recession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−52%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37677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48 months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3007514"/>
                  </a:ext>
                </a:extLst>
              </a:tr>
              <a:tr h="63097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Fed raised interest rates quickly in response to pandemic-era inflation, making borrowing expensive and deflating asset prices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−22%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37677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24 months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7677" marR="0" marT="0" marB="0" anchor="ctr">
                    <a:lnL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08660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92B7EA-121C-547C-B95A-C4CB13FA8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812AE-06C0-3AA0-E7DE-26C8F4334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4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FDD78-6369-6F1A-788D-1D1CD8C34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EA7CF-CC13-E12D-8343-361E80099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California’s Bifurcated Economy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F7FA303-B887-EB90-2C5B-5BD7BB8F8C2D}"/>
              </a:ext>
            </a:extLst>
          </p:cNvPr>
          <p:cNvSpPr/>
          <p:nvPr/>
        </p:nvSpPr>
        <p:spPr>
          <a:xfrm>
            <a:off x="181079" y="1228397"/>
            <a:ext cx="5828538" cy="440120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California continues to receive a disproportionate share of national AI and venture capital investment, which continues to support economic output and productivity growth</a:t>
            </a:r>
          </a:p>
          <a:p>
            <a:pPr marL="742950" lvl="1" indent="-285750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Technology-intensive industries generate disproportionate economic and fiscal impacts relative to their share of total employment</a:t>
            </a:r>
            <a:endParaRPr lang="en-US" b="1" dirty="0">
              <a:solidFill>
                <a:sysClr val="windowText" lastClr="000000"/>
              </a:solidFill>
            </a:endParaRPr>
          </a:p>
          <a:p>
            <a:pPr marL="285750" indent="-285750">
              <a:spcAft>
                <a:spcPts val="60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kern="0" dirty="0">
                <a:solidFill>
                  <a:sysClr val="windowText" lastClr="000000"/>
                </a:solidFill>
                <a:ea typeface="Times New Roman" panose="02020603050405020304" pitchFamily="18" charset="0"/>
              </a:rPr>
              <a:t>The Department of Finance (DOF) projects personal income growth will remain strong due in part to high-income technology and financial-sector earnings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D30A797-FF41-42C6-5A18-4848CEDF91DA}"/>
              </a:ext>
            </a:extLst>
          </p:cNvPr>
          <p:cNvSpPr/>
          <p:nvPr/>
        </p:nvSpPr>
        <p:spPr>
          <a:xfrm>
            <a:off x="6154342" y="1061859"/>
            <a:ext cx="5828538" cy="4401205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kern="0" dirty="0">
                <a:solidFill>
                  <a:schemeClr val="tx1"/>
                </a:solidFill>
                <a:ea typeface="Times New Roman" panose="02020603050405020304" pitchFamily="18" charset="0"/>
              </a:rPr>
              <a:t>Unemployment has remained above the national average despite statewide economic growth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Housing affordability, elevated interest rates, and slower construction activity are weighing on broader economic conditions, which remain uneven across industries, regions, and income levels</a:t>
            </a:r>
          </a:p>
          <a:p>
            <a:pPr marL="285750" indent="-285750">
              <a:spcAft>
                <a:spcPts val="600"/>
              </a:spcAft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kern="0" dirty="0">
                <a:solidFill>
                  <a:schemeClr val="tx1"/>
                </a:solidFill>
                <a:ea typeface="Times New Roman" panose="02020603050405020304" pitchFamily="18" charset="0"/>
              </a:rPr>
              <a:t>Total nonfarm employment growth has remained modest, with several industries experiencing slower hiring and continued restructuring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D88A11-1ACD-8B43-C1A7-027E96B1CEA0}"/>
              </a:ext>
            </a:extLst>
          </p:cNvPr>
          <p:cNvSpPr txBox="1"/>
          <p:nvPr/>
        </p:nvSpPr>
        <p:spPr>
          <a:xfrm>
            <a:off x="732188" y="997214"/>
            <a:ext cx="4727072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0" rIns="0" bIns="0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AI/Technology-Driven Growth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AC18832-9C1D-5103-56E1-560F9F630C45}"/>
              </a:ext>
            </a:extLst>
          </p:cNvPr>
          <p:cNvSpPr txBox="1"/>
          <p:nvPr/>
        </p:nvSpPr>
        <p:spPr>
          <a:xfrm>
            <a:off x="6704887" y="997214"/>
            <a:ext cx="4727448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Broader California Economy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DD2B641-9D4B-580C-CBED-9221D9BFC634}"/>
              </a:ext>
            </a:extLst>
          </p:cNvPr>
          <p:cNvSpPr txBox="1"/>
          <p:nvPr/>
        </p:nvSpPr>
        <p:spPr>
          <a:xfrm>
            <a:off x="174967" y="5418060"/>
            <a:ext cx="11802672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“California’s new bifurcated economy is not one between East and West, but one between AI, Aerospace, and the like, and the rest of the economy.” —UCLA Anderson Forecast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6358E4-479D-B0F3-CAE0-8DA12FFFC19B}"/>
              </a:ext>
            </a:extLst>
          </p:cNvPr>
          <p:cNvCxnSpPr/>
          <p:nvPr/>
        </p:nvCxnSpPr>
        <p:spPr>
          <a:xfrm>
            <a:off x="6045200" y="1354570"/>
            <a:ext cx="0" cy="4324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CC2A5-5518-DE8C-AEA0-0CB0EBF0F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C38E-7B13-FCB9-8D65-D71B0B0C7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8E137-1792-712C-E1EA-CB39784CE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“Big Three” Taxes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110FA-084E-10C2-D6D8-44BF369BF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36" y="1036969"/>
            <a:ext cx="12041334" cy="1027221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1800" dirty="0"/>
              <a:t>PIT continues to drive the majority of General Fund revenue growth</a:t>
            </a:r>
          </a:p>
          <a:p>
            <a:pPr>
              <a:spcAft>
                <a:spcPts val="300"/>
              </a:spcAft>
            </a:pPr>
            <a:r>
              <a:rPr lang="en-US" sz="1800" dirty="0"/>
              <a:t>PIT revenues in the May Revision are projected to be $13.5 billion above the Governor’s Budget across the budget window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A82883E5-AF6E-4D8D-BDB4-D7713A11C94C}"/>
              </a:ext>
            </a:extLst>
          </p:cNvPr>
          <p:cNvGraphicFramePr>
            <a:graphicFrameLocks/>
          </p:cNvGraphicFramePr>
          <p:nvPr/>
        </p:nvGraphicFramePr>
        <p:xfrm>
          <a:off x="322656" y="1991762"/>
          <a:ext cx="11618866" cy="3947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54069-40A1-20C9-F152-277C2AA2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18690-EA80-22C8-CA2C-6D1FA3A64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6BD63-BDB7-1FE0-A5E9-7257816B5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4D47B-12C6-38EB-D6B8-C7B1A8E58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Personal Income Tax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D06D407-2FB4-3AFD-C2EC-14727AD9CF9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6871" y="1219101"/>
          <a:ext cx="11875129" cy="4801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">
            <a:extLst>
              <a:ext uri="{FF2B5EF4-FFF2-40B4-BE49-F238E27FC236}">
                <a16:creationId xmlns:a16="http://schemas.microsoft.com/office/drawing/2014/main" id="{4BF9A6E1-B544-34D7-160B-C7751ECCFE98}"/>
              </a:ext>
            </a:extLst>
          </p:cNvPr>
          <p:cNvSpPr txBox="1"/>
          <p:nvPr/>
        </p:nvSpPr>
        <p:spPr>
          <a:xfrm>
            <a:off x="7886674" y="1116016"/>
            <a:ext cx="3587841" cy="914400"/>
          </a:xfrm>
          <a:prstGeom prst="rect">
            <a:avLst/>
          </a:prstGeom>
          <a:ln>
            <a:noFill/>
          </a:ln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Small upgrade as capital gains </a:t>
            </a:r>
          </a:p>
          <a:p>
            <a:pPr algn="ctr"/>
            <a:r>
              <a:rPr lang="en-US" sz="1800" b="1" dirty="0"/>
              <a:t>projected to decline from </a:t>
            </a:r>
          </a:p>
          <a:p>
            <a:pPr algn="ctr"/>
            <a:r>
              <a:rPr lang="en-US" sz="1800" b="1" dirty="0"/>
              <a:t>unsustainable high 2025 levels</a:t>
            </a:r>
            <a:endParaRPr lang="en-US" sz="1800" b="1" kern="1200" dirty="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63D30476-87C2-C2EB-A459-0552D5CDC6BC}"/>
              </a:ext>
            </a:extLst>
          </p:cNvPr>
          <p:cNvSpPr/>
          <p:nvPr/>
        </p:nvSpPr>
        <p:spPr>
          <a:xfrm>
            <a:off x="5141394" y="2212143"/>
            <a:ext cx="1030014" cy="90224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F0B2E-0541-B89A-515F-3CE3C7D9837F}"/>
              </a:ext>
            </a:extLst>
          </p:cNvPr>
          <p:cNvSpPr txBox="1"/>
          <p:nvPr/>
        </p:nvSpPr>
        <p:spPr>
          <a:xfrm>
            <a:off x="4485148" y="2434504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$9.0</a:t>
            </a:r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77780285-E44B-7E6E-EFFE-FFBD91DC92A4}"/>
              </a:ext>
            </a:extLst>
          </p:cNvPr>
          <p:cNvSpPr/>
          <p:nvPr/>
        </p:nvSpPr>
        <p:spPr>
          <a:xfrm>
            <a:off x="2179636" y="3893344"/>
            <a:ext cx="128998" cy="11166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901DD7-92A0-01C2-7450-9BB38795E8FB}"/>
              </a:ext>
            </a:extLst>
          </p:cNvPr>
          <p:cNvSpPr txBox="1"/>
          <p:nvPr/>
        </p:nvSpPr>
        <p:spPr>
          <a:xfrm>
            <a:off x="1345749" y="3453471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$1.1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76A418-DE8E-3ECA-CF46-B220730973F6}"/>
              </a:ext>
            </a:extLst>
          </p:cNvPr>
          <p:cNvCxnSpPr>
            <a:cxnSpLocks/>
          </p:cNvCxnSpPr>
          <p:nvPr/>
        </p:nvCxnSpPr>
        <p:spPr>
          <a:xfrm>
            <a:off x="1880678" y="3844997"/>
            <a:ext cx="310261" cy="1116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4B1B3C5-E836-168C-8DC6-2CBC533F9835}"/>
              </a:ext>
            </a:extLst>
          </p:cNvPr>
          <p:cNvCxnSpPr>
            <a:cxnSpLocks/>
          </p:cNvCxnSpPr>
          <p:nvPr/>
        </p:nvCxnSpPr>
        <p:spPr>
          <a:xfrm flipH="1">
            <a:off x="1880678" y="2274847"/>
            <a:ext cx="574681" cy="12183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Brace 20">
            <a:extLst>
              <a:ext uri="{FF2B5EF4-FFF2-40B4-BE49-F238E27FC236}">
                <a16:creationId xmlns:a16="http://schemas.microsoft.com/office/drawing/2014/main" id="{8AEF10CA-1E7B-5ACF-3E14-3794DF9D1105}"/>
              </a:ext>
            </a:extLst>
          </p:cNvPr>
          <p:cNvSpPr/>
          <p:nvPr/>
        </p:nvSpPr>
        <p:spPr>
          <a:xfrm>
            <a:off x="8987901" y="2234449"/>
            <a:ext cx="1030014" cy="4001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1192E6-ED2C-3FE6-6B60-23B988C7F598}"/>
              </a:ext>
            </a:extLst>
          </p:cNvPr>
          <p:cNvSpPr txBox="1"/>
          <p:nvPr/>
        </p:nvSpPr>
        <p:spPr>
          <a:xfrm>
            <a:off x="8338574" y="2212143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$3.4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E8B808-B066-5EA0-280E-B8A21B6D764A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8683380" y="1931984"/>
            <a:ext cx="65711" cy="2801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418CB-9777-BE7F-C238-1894B370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DEF9F7-51BC-CD3C-8E02-887262A4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3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5478"/>
            <a:ext cx="10515600" cy="12361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State General Fund Revenues</a:t>
            </a:r>
            <a:b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en-US" dirty="0"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FC9CB-660D-2E44-95C0-6ED78D83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0D422-000D-A241-BAFC-1DC3460337DE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6C6B5F0-A063-5840-8315-5C9C954F7D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6027" y="1752600"/>
          <a:ext cx="10379946" cy="4673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DE5931-0DA1-434A-A841-306FB8502F43}"/>
              </a:ext>
            </a:extLst>
          </p:cNvPr>
          <p:cNvSpPr txBox="1"/>
          <p:nvPr/>
        </p:nvSpPr>
        <p:spPr>
          <a:xfrm>
            <a:off x="1100855" y="1215679"/>
            <a:ext cx="97878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Includes only revenues that affect calculation of Prop 98 minimum guarantee </a:t>
            </a:r>
            <a:br>
              <a:rPr lang="en-US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(Dollars in Billions)</a:t>
            </a:r>
          </a:p>
        </p:txBody>
      </p:sp>
    </p:spTree>
    <p:extLst>
      <p:ext uri="{BB962C8B-B14F-4D97-AF65-F5344CB8AC3E}">
        <p14:creationId xmlns:p14="http://schemas.microsoft.com/office/powerpoint/2010/main" val="271761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9E01-AC13-0C44-7749-F4ED8C12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Billionaire Tax Act Potential Impact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31BAC6-BCEB-127C-6E59-854AD6A9C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782" t="5157" r="3984" b="6736"/>
          <a:stretch>
            <a:fillRect/>
          </a:stretch>
        </p:blipFill>
        <p:spPr>
          <a:xfrm>
            <a:off x="7947717" y="2873829"/>
            <a:ext cx="4174447" cy="2908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4B4E55-2F9C-CD66-E273-9E48435C82B1}"/>
              </a:ext>
            </a:extLst>
          </p:cNvPr>
          <p:cNvSpPr txBox="1"/>
          <p:nvPr/>
        </p:nvSpPr>
        <p:spPr>
          <a:xfrm>
            <a:off x="3262932" y="1066379"/>
            <a:ext cx="8584854" cy="14773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Proponents estimate $100 billion in revenue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Per a Hoover Institution study, departures, avoidance, and long-term tax base erosion could reduce actual collections to closer to $40 billion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The Supreme Court indicated that heightened scrutiny may apply to the retroactive provision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29912E-F41C-017C-3DE7-88F99484076E}"/>
              </a:ext>
            </a:extLst>
          </p:cNvPr>
          <p:cNvSpPr txBox="1"/>
          <p:nvPr/>
        </p:nvSpPr>
        <p:spPr>
          <a:xfrm>
            <a:off x="3281325" y="2658687"/>
            <a:ext cx="4567275" cy="34470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27013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Publicly announced billionaire departures reduced the tax base by nearly 30% before signatures were submitted</a:t>
            </a:r>
          </a:p>
          <a:p>
            <a:pPr marL="227013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Likely additional outmigration reduces expected collections to ~$40 billion </a:t>
            </a:r>
          </a:p>
          <a:p>
            <a:pPr marL="227013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Estimated net present value: </a:t>
            </a:r>
            <a:br>
              <a:rPr lang="en-US" b="1" dirty="0"/>
            </a:br>
            <a:r>
              <a:rPr lang="en-US" b="1" dirty="0"/>
              <a:t>~$24.7 billion after lost income tax revenues, with most simulations producing a negative outcome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53B36-88EA-4136-BEA1-ABCF7BD85147}"/>
              </a:ext>
            </a:extLst>
          </p:cNvPr>
          <p:cNvSpPr txBox="1"/>
          <p:nvPr/>
        </p:nvSpPr>
        <p:spPr>
          <a:xfrm>
            <a:off x="119044" y="5196975"/>
            <a:ext cx="3037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Source: Hoover Institution, </a:t>
            </a:r>
            <a:r>
              <a:rPr lang="en-US" sz="1200" b="1" i="1" dirty="0"/>
              <a:t>The Net Present Value of the Billionaire Tax Act</a:t>
            </a:r>
            <a:r>
              <a:rPr lang="en-US" sz="1200" b="1" dirty="0"/>
              <a:t> (March 2026)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A64D482-6C96-B041-F9B9-8429F43A2892}"/>
              </a:ext>
            </a:extLst>
          </p:cNvPr>
          <p:cNvGraphicFramePr>
            <a:graphicFrameLocks noGrp="1"/>
          </p:cNvGraphicFramePr>
          <p:nvPr/>
        </p:nvGraphicFramePr>
        <p:xfrm>
          <a:off x="207513" y="1066379"/>
          <a:ext cx="2948556" cy="3762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947">
                  <a:extLst>
                    <a:ext uri="{9D8B030D-6E8A-4147-A177-3AD203B41FA5}">
                      <a16:colId xmlns:a16="http://schemas.microsoft.com/office/drawing/2014/main" val="324236165"/>
                    </a:ext>
                  </a:extLst>
                </a:gridCol>
                <a:gridCol w="1160609">
                  <a:extLst>
                    <a:ext uri="{9D8B030D-6E8A-4147-A177-3AD203B41FA5}">
                      <a16:colId xmlns:a16="http://schemas.microsoft.com/office/drawing/2014/main" val="2108544354"/>
                    </a:ext>
                  </a:extLst>
                </a:gridCol>
              </a:tblGrid>
              <a:tr h="488297">
                <a:tc>
                  <a:txBody>
                    <a:bodyPr/>
                    <a:lstStyle/>
                    <a:p>
                      <a:r>
                        <a:rPr lang="en-US" sz="1400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Net Worth </a:t>
                      </a:r>
                      <a:r>
                        <a:rPr lang="en-US" sz="1200"/>
                        <a:t>(in billions)</a:t>
                      </a:r>
                      <a:endParaRPr lang="en-US" sz="1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2947007"/>
                  </a:ext>
                </a:extLst>
              </a:tr>
              <a:tr h="282902">
                <a:tc>
                  <a:txBody>
                    <a:bodyPr/>
                    <a:lstStyle/>
                    <a:p>
                      <a:r>
                        <a:rPr lang="en-US" sz="1400" b="1"/>
                        <a:t>Larry Page</a:t>
                      </a:r>
                      <a:r>
                        <a:rPr lang="en-US" sz="1400" b="1" baseline="300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/>
                        <a:t>$256.2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527711"/>
                  </a:ext>
                </a:extLst>
              </a:tr>
              <a:tr h="282902">
                <a:tc>
                  <a:txBody>
                    <a:bodyPr/>
                    <a:lstStyle/>
                    <a:p>
                      <a:r>
                        <a:rPr lang="en-US" sz="1400" b="1"/>
                        <a:t>Sergey Brin</a:t>
                      </a:r>
                      <a:r>
                        <a:rPr lang="en-US" sz="1400" b="1" baseline="30000"/>
                        <a:t>1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/>
                        <a:t>$236.4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9921581"/>
                  </a:ext>
                </a:extLst>
              </a:tr>
              <a:tr h="418108">
                <a:tc>
                  <a:txBody>
                    <a:bodyPr/>
                    <a:lstStyle/>
                    <a:p>
                      <a:r>
                        <a:rPr lang="en-US" sz="1400" b="1"/>
                        <a:t>Mark Zuckerberg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/>
                        <a:t>$225.1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8375401"/>
                  </a:ext>
                </a:extLst>
              </a:tr>
              <a:tr h="282902">
                <a:tc>
                  <a:txBody>
                    <a:bodyPr/>
                    <a:lstStyle/>
                    <a:p>
                      <a:r>
                        <a:rPr lang="en-US" sz="1400" b="1"/>
                        <a:t>Peter Thiel</a:t>
                      </a:r>
                      <a:r>
                        <a:rPr lang="en-US" sz="1400" b="1" baseline="30000"/>
                        <a:t>1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/>
                        <a:t>$26.7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15528"/>
                  </a:ext>
                </a:extLst>
              </a:tr>
              <a:tr h="282902">
                <a:tc>
                  <a:txBody>
                    <a:bodyPr/>
                    <a:lstStyle/>
                    <a:p>
                      <a:r>
                        <a:rPr lang="en-US" sz="1400" b="1"/>
                        <a:t>Jan Koum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/>
                        <a:t>$17.1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1118301"/>
                  </a:ext>
                </a:extLst>
              </a:tr>
              <a:tr h="282902">
                <a:tc>
                  <a:txBody>
                    <a:bodyPr/>
                    <a:lstStyle/>
                    <a:p>
                      <a:r>
                        <a:rPr lang="en-US" sz="1400" b="1"/>
                        <a:t>Don Hankey</a:t>
                      </a:r>
                      <a:r>
                        <a:rPr lang="en-US" sz="1400" b="1" baseline="30000"/>
                        <a:t>1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/>
                        <a:t>$8.1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778538"/>
                  </a:ext>
                </a:extLst>
              </a:tr>
              <a:tr h="418108">
                <a:tc>
                  <a:txBody>
                    <a:bodyPr/>
                    <a:lstStyle/>
                    <a:p>
                      <a:r>
                        <a:rPr lang="en-US" sz="1400" b="1"/>
                        <a:t>Steven Spielberg</a:t>
                      </a:r>
                      <a:r>
                        <a:rPr lang="en-US" sz="1400" b="1" baseline="30000"/>
                        <a:t>1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/>
                        <a:t>$7.0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067083"/>
                  </a:ext>
                </a:extLst>
              </a:tr>
              <a:tr h="282902">
                <a:tc>
                  <a:txBody>
                    <a:bodyPr/>
                    <a:lstStyle/>
                    <a:p>
                      <a:r>
                        <a:rPr lang="en-US" sz="1400" b="1"/>
                        <a:t>Reed Hastings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/>
                        <a:t>$5.1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804524"/>
                  </a:ext>
                </a:extLst>
              </a:tr>
              <a:tr h="282902">
                <a:tc>
                  <a:txBody>
                    <a:bodyPr/>
                    <a:lstStyle/>
                    <a:p>
                      <a:r>
                        <a:rPr lang="en-US" sz="1400" b="1"/>
                        <a:t>David Sacks</a:t>
                      </a:r>
                      <a:r>
                        <a:rPr lang="en-US" sz="1400" b="1" baseline="30000"/>
                        <a:t>1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/>
                        <a:t>$2.0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2390160"/>
                  </a:ext>
                </a:extLst>
              </a:tr>
              <a:tr h="282902">
                <a:tc>
                  <a:txBody>
                    <a:bodyPr/>
                    <a:lstStyle/>
                    <a:p>
                      <a:r>
                        <a:rPr lang="en-US" sz="1400" b="1"/>
                        <a:t>Andy Fang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dirty="0"/>
                        <a:t>$1.7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35151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20F8EC5-D345-50D6-9493-B0D14722B55E}"/>
              </a:ext>
            </a:extLst>
          </p:cNvPr>
          <p:cNvSpPr txBox="1"/>
          <p:nvPr/>
        </p:nvSpPr>
        <p:spPr>
          <a:xfrm>
            <a:off x="119044" y="4829569"/>
            <a:ext cx="3162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baseline="30000" dirty="0"/>
              <a:t>1</a:t>
            </a:r>
            <a:r>
              <a:rPr lang="en-US" sz="1200" b="1" dirty="0"/>
              <a:t>Confirmed departure prior to January 1, 2026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01EA066-0E6D-665A-AC5D-9C92DC8DF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BBCB3C-F09F-FFAF-06D4-98DD92FCC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4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C024-C5B5-3C8B-1A7E-786079F13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Proposition 30/55—Major Concern by Both Labor and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8C932-B95F-5D72-DB6A-30D9AFF13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09" y="1135787"/>
            <a:ext cx="7522715" cy="53748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Proposition 30 was initially passed at the strong urging of Governor Jerry Brown in 2012</a:t>
            </a:r>
          </a:p>
          <a:p>
            <a:pPr lvl="1" indent="-274320">
              <a:spcAft>
                <a:spcPts val="600"/>
              </a:spcAft>
              <a:tabLst>
                <a:tab pos="2174875" algn="l"/>
              </a:tabLst>
            </a:pPr>
            <a:r>
              <a:rPr lang="en-US" sz="1800" dirty="0"/>
              <a:t>The “urging” came in the form of a significant cut to K-14 funding if it did not pass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Proposition 30 was set to expire in 2019, but the income tax portion was extended to 2030 with the passage of Proposition 55 in 2016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From 2012-13 through 2024-25, Proposition 30/55 PIT made up about 6.2% of the “Big Three” revenues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The California Teachers Association (CTA) is proposing a permanent extension to Proposition 30/55 and has submitted more than 1.6 million signatures for validation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Approximately 875,000 signatures are needed to qualify for the November ballot</a:t>
            </a:r>
          </a:p>
        </p:txBody>
      </p:sp>
      <p:pic>
        <p:nvPicPr>
          <p:cNvPr id="6" name="Picture 5" descr="A map of the state of california with money  AI-generated content may be incorrect.">
            <a:extLst>
              <a:ext uri="{FF2B5EF4-FFF2-40B4-BE49-F238E27FC236}">
                <a16:creationId xmlns:a16="http://schemas.microsoft.com/office/drawing/2014/main" id="{4B11FF7E-2714-C741-4D3C-38E313E26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089" y="1644162"/>
            <a:ext cx="3569676" cy="3569676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7BABB4-531F-6251-C59A-8D3F9819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BA1EC0B-EEBF-F908-86F5-AB4CC3942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04DD3-86D2-C021-CE00-F7C72419C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F7FAE-EC5E-6EFC-DEF0-7B15D103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Proposition 30/55 Revenues—Education Protection Account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CF10834-CE70-C24B-888B-D2D9D2D5619A}"/>
              </a:ext>
            </a:extLst>
          </p:cNvPr>
          <p:cNvGraphicFramePr>
            <a:graphicFrameLocks/>
          </p:cNvGraphicFramePr>
          <p:nvPr/>
        </p:nvGraphicFramePr>
        <p:xfrm>
          <a:off x="118241" y="982974"/>
          <a:ext cx="11666483" cy="5156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5999A8-D84C-606E-A745-311BCBEC1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E3FC1-0C2D-29C9-5501-0829ED43F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7473C759-8DCA-A757-8600-06A7EFA240CC}"/>
              </a:ext>
            </a:extLst>
          </p:cNvPr>
          <p:cNvSpPr txBox="1"/>
          <p:nvPr/>
        </p:nvSpPr>
        <p:spPr>
          <a:xfrm>
            <a:off x="3608582" y="5582198"/>
            <a:ext cx="53362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1600" b="1" dirty="0"/>
              <a:t>Medi-Cal costs and caseload pressures, along with reduced federal Medicaid spending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394C0E-4A72-DB45-4794-BC5D22936EF0}"/>
              </a:ext>
            </a:extLst>
          </p:cNvPr>
          <p:cNvSpPr txBox="1"/>
          <p:nvPr/>
        </p:nvSpPr>
        <p:spPr>
          <a:xfrm>
            <a:off x="7599336" y="4550444"/>
            <a:ext cx="39273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600" b="1" dirty="0"/>
              <a:t>Inflation volatility due to tariffs, rising energy costs, and the Fed’s leadership transition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136C32-DEAE-3A0A-7F90-42929602D742}"/>
              </a:ext>
            </a:extLst>
          </p:cNvPr>
          <p:cNvSpPr txBox="1"/>
          <p:nvPr/>
        </p:nvSpPr>
        <p:spPr>
          <a:xfrm>
            <a:off x="8101578" y="3235150"/>
            <a:ext cx="35743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Greater dependence on technology and financial markets increases volatility risk for state revenue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B648DA-8CB2-661B-4141-D364991BAE43}"/>
              </a:ext>
            </a:extLst>
          </p:cNvPr>
          <p:cNvSpPr txBox="1"/>
          <p:nvPr/>
        </p:nvSpPr>
        <p:spPr>
          <a:xfrm>
            <a:off x="3323863" y="1131655"/>
            <a:ext cx="55442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spcAft>
                <a:spcPts val="800"/>
              </a:spcAft>
              <a:tabLst>
                <a:tab pos="457200" algn="l"/>
              </a:tabLst>
            </a:pPr>
            <a:r>
              <a:rPr lang="en-US" sz="1600" b="1" dirty="0"/>
              <a:t>Uncertainty remains regarding future economic conditions and the potential impact of proposed tax initiatives on taxpayer behavior and revenue stability</a:t>
            </a:r>
            <a:endParaRPr lang="en-US" sz="10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41E8F1-DC3A-4FE6-B1BA-8277B292CD79}"/>
              </a:ext>
            </a:extLst>
          </p:cNvPr>
          <p:cNvSpPr txBox="1"/>
          <p:nvPr/>
        </p:nvSpPr>
        <p:spPr>
          <a:xfrm>
            <a:off x="859391" y="4432527"/>
            <a:ext cx="3733275" cy="916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600" b="1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 Narrow" panose="020B0606020202030204" pitchFamily="34" charset="0"/>
              </a:rPr>
              <a:t>Federal policymaking uncertainty related to immigration, foreign trade, and geopolitical conflict  </a:t>
            </a:r>
            <a:endParaRPr lang="en-US" sz="1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75037F-EA6A-84E9-16BD-08FB58336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" y="19050"/>
            <a:ext cx="12023725" cy="839788"/>
          </a:xfrm>
        </p:spPr>
        <p:txBody>
          <a:bodyPr/>
          <a:lstStyle/>
          <a:p>
            <a:r>
              <a:rPr lang="en-US"/>
              <a:t>Risks to the Economy and the State Budget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B0F884-7DC2-0E3F-A22C-404FC3607AFE}"/>
              </a:ext>
            </a:extLst>
          </p:cNvPr>
          <p:cNvSpPr txBox="1"/>
          <p:nvPr/>
        </p:nvSpPr>
        <p:spPr>
          <a:xfrm>
            <a:off x="150343" y="2186254"/>
            <a:ext cx="4416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/>
              <a:t>Budget solutions rely on continued economic growth and moderation in stock market growth over the forecast period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BBE6C4-393A-A6AC-8C5E-EC452071DFEA}"/>
              </a:ext>
            </a:extLst>
          </p:cNvPr>
          <p:cNvSpPr txBox="1"/>
          <p:nvPr/>
        </p:nvSpPr>
        <p:spPr>
          <a:xfrm>
            <a:off x="7581255" y="2186253"/>
            <a:ext cx="4416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Structural deficits persist despite strong revenue growth and improved tax collections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0E3D3D5-D19C-0A50-CB7C-C50969E58175}"/>
              </a:ext>
            </a:extLst>
          </p:cNvPr>
          <p:cNvSpPr txBox="1"/>
          <p:nvPr/>
        </p:nvSpPr>
        <p:spPr>
          <a:xfrm>
            <a:off x="479664" y="3315850"/>
            <a:ext cx="36563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/>
              <a:t>Insurance market instability, wildfire recovery costs, and potential climate-related disasters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ECEEBC-D1FB-C2A6-70BF-02BBFD9C0B3E}"/>
              </a:ext>
            </a:extLst>
          </p:cNvPr>
          <p:cNvGrpSpPr/>
          <p:nvPr/>
        </p:nvGrpSpPr>
        <p:grpSpPr>
          <a:xfrm>
            <a:off x="4387913" y="2077350"/>
            <a:ext cx="3393947" cy="3396783"/>
            <a:chOff x="3949350" y="1589188"/>
            <a:chExt cx="4271964" cy="42755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F324449-D153-405F-ED47-FE67F3F7AE67}"/>
                </a:ext>
              </a:extLst>
            </p:cNvPr>
            <p:cNvGrpSpPr/>
            <p:nvPr/>
          </p:nvGrpSpPr>
          <p:grpSpPr>
            <a:xfrm>
              <a:off x="3949350" y="1589188"/>
              <a:ext cx="4271964" cy="4275535"/>
              <a:chOff x="2436019" y="436960"/>
              <a:chExt cx="4271964" cy="427553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D9F255B-DD1B-F9EF-D462-200B77ADE3D2}"/>
                  </a:ext>
                </a:extLst>
              </p:cNvPr>
              <p:cNvGrpSpPr/>
              <p:nvPr/>
            </p:nvGrpSpPr>
            <p:grpSpPr>
              <a:xfrm>
                <a:off x="2858691" y="882254"/>
                <a:ext cx="1033463" cy="1978819"/>
                <a:chOff x="2858691" y="882254"/>
                <a:chExt cx="1033463" cy="1978819"/>
              </a:xfrm>
            </p:grpSpPr>
            <p:sp>
              <p:nvSpPr>
                <p:cNvPr id="44" name="Freeform 6">
                  <a:extLst>
                    <a:ext uri="{FF2B5EF4-FFF2-40B4-BE49-F238E27FC236}">
                      <a16:creationId xmlns:a16="http://schemas.microsoft.com/office/drawing/2014/main" id="{08B80A68-FADB-86F1-36B8-8AD75E1EF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8691" y="882254"/>
                  <a:ext cx="1033463" cy="1978819"/>
                </a:xfrm>
                <a:custGeom>
                  <a:avLst/>
                  <a:gdLst>
                    <a:gd name="T0" fmla="*/ 139 w 362"/>
                    <a:gd name="T1" fmla="*/ 692 h 692"/>
                    <a:gd name="T2" fmla="*/ 174 w 362"/>
                    <a:gd name="T3" fmla="*/ 592 h 692"/>
                    <a:gd name="T4" fmla="*/ 91 w 362"/>
                    <a:gd name="T5" fmla="*/ 450 h 692"/>
                    <a:gd name="T6" fmla="*/ 53 w 362"/>
                    <a:gd name="T7" fmla="*/ 376 h 692"/>
                    <a:gd name="T8" fmla="*/ 22 w 362"/>
                    <a:gd name="T9" fmla="*/ 151 h 692"/>
                    <a:gd name="T10" fmla="*/ 71 w 362"/>
                    <a:gd name="T11" fmla="*/ 63 h 692"/>
                    <a:gd name="T12" fmla="*/ 299 w 362"/>
                    <a:gd name="T13" fmla="*/ 63 h 692"/>
                    <a:gd name="T14" fmla="*/ 299 w 362"/>
                    <a:gd name="T15" fmla="*/ 291 h 692"/>
                    <a:gd name="T16" fmla="*/ 88 w 362"/>
                    <a:gd name="T17" fmla="*/ 305 h 692"/>
                    <a:gd name="T18" fmla="*/ 136 w 362"/>
                    <a:gd name="T19" fmla="*/ 402 h 692"/>
                    <a:gd name="T20" fmla="*/ 184 w 362"/>
                    <a:gd name="T21" fmla="*/ 564 h 692"/>
                    <a:gd name="T22" fmla="*/ 176 w 362"/>
                    <a:gd name="T23" fmla="*/ 623 h 692"/>
                    <a:gd name="T24" fmla="*/ 156 w 362"/>
                    <a:gd name="T25" fmla="*/ 668 h 692"/>
                    <a:gd name="T26" fmla="*/ 139 w 362"/>
                    <a:gd name="T27" fmla="*/ 692 h 6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2" h="692">
                      <a:moveTo>
                        <a:pt x="139" y="692"/>
                      </a:moveTo>
                      <a:cubicBezTo>
                        <a:pt x="161" y="664"/>
                        <a:pt x="174" y="630"/>
                        <a:pt x="174" y="592"/>
                      </a:cubicBezTo>
                      <a:cubicBezTo>
                        <a:pt x="174" y="531"/>
                        <a:pt x="141" y="478"/>
                        <a:pt x="91" y="450"/>
                      </a:cubicBezTo>
                      <a:cubicBezTo>
                        <a:pt x="78" y="426"/>
                        <a:pt x="65" y="401"/>
                        <a:pt x="53" y="376"/>
                      </a:cubicBezTo>
                      <a:cubicBezTo>
                        <a:pt x="21" y="307"/>
                        <a:pt x="0" y="228"/>
                        <a:pt x="22" y="151"/>
                      </a:cubicBezTo>
                      <a:cubicBezTo>
                        <a:pt x="33" y="113"/>
                        <a:pt x="53" y="81"/>
                        <a:pt x="71" y="63"/>
                      </a:cubicBezTo>
                      <a:cubicBezTo>
                        <a:pt x="134" y="0"/>
                        <a:pt x="236" y="0"/>
                        <a:pt x="299" y="63"/>
                      </a:cubicBezTo>
                      <a:cubicBezTo>
                        <a:pt x="362" y="126"/>
                        <a:pt x="362" y="228"/>
                        <a:pt x="299" y="291"/>
                      </a:cubicBezTo>
                      <a:cubicBezTo>
                        <a:pt x="242" y="348"/>
                        <a:pt x="151" y="353"/>
                        <a:pt x="88" y="305"/>
                      </a:cubicBezTo>
                      <a:cubicBezTo>
                        <a:pt x="103" y="338"/>
                        <a:pt x="120" y="370"/>
                        <a:pt x="136" y="402"/>
                      </a:cubicBezTo>
                      <a:cubicBezTo>
                        <a:pt x="160" y="452"/>
                        <a:pt x="183" y="507"/>
                        <a:pt x="184" y="564"/>
                      </a:cubicBezTo>
                      <a:cubicBezTo>
                        <a:pt x="184" y="584"/>
                        <a:pt x="182" y="604"/>
                        <a:pt x="176" y="623"/>
                      </a:cubicBezTo>
                      <a:cubicBezTo>
                        <a:pt x="171" y="641"/>
                        <a:pt x="164" y="656"/>
                        <a:pt x="156" y="668"/>
                      </a:cubicBezTo>
                      <a:cubicBezTo>
                        <a:pt x="151" y="677"/>
                        <a:pt x="146" y="684"/>
                        <a:pt x="139" y="69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45" name="Freeform 14">
                  <a:extLst>
                    <a:ext uri="{FF2B5EF4-FFF2-40B4-BE49-F238E27FC236}">
                      <a16:creationId xmlns:a16="http://schemas.microsoft.com/office/drawing/2014/main" id="{4451247F-4B4C-3D74-E5A1-5D8BD8B26A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2991" y="973932"/>
                  <a:ext cx="831057" cy="828675"/>
                </a:xfrm>
                <a:custGeom>
                  <a:avLst/>
                  <a:gdLst>
                    <a:gd name="T0" fmla="*/ 239 w 291"/>
                    <a:gd name="T1" fmla="*/ 238 h 290"/>
                    <a:gd name="T2" fmla="*/ 52 w 291"/>
                    <a:gd name="T3" fmla="*/ 238 h 290"/>
                    <a:gd name="T4" fmla="*/ 52 w 291"/>
                    <a:gd name="T5" fmla="*/ 51 h 290"/>
                    <a:gd name="T6" fmla="*/ 239 w 291"/>
                    <a:gd name="T7" fmla="*/ 51 h 290"/>
                    <a:gd name="T8" fmla="*/ 239 w 291"/>
                    <a:gd name="T9" fmla="*/ 238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1" h="290">
                      <a:moveTo>
                        <a:pt x="239" y="238"/>
                      </a:moveTo>
                      <a:cubicBezTo>
                        <a:pt x="187" y="290"/>
                        <a:pt x="103" y="290"/>
                        <a:pt x="52" y="238"/>
                      </a:cubicBezTo>
                      <a:cubicBezTo>
                        <a:pt x="0" y="187"/>
                        <a:pt x="0" y="103"/>
                        <a:pt x="52" y="51"/>
                      </a:cubicBezTo>
                      <a:cubicBezTo>
                        <a:pt x="103" y="0"/>
                        <a:pt x="187" y="0"/>
                        <a:pt x="239" y="51"/>
                      </a:cubicBezTo>
                      <a:cubicBezTo>
                        <a:pt x="291" y="103"/>
                        <a:pt x="291" y="187"/>
                        <a:pt x="239" y="238"/>
                      </a:cubicBez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46" name="Freeform 30">
                  <a:extLst>
                    <a:ext uri="{FF2B5EF4-FFF2-40B4-BE49-F238E27FC236}">
                      <a16:creationId xmlns:a16="http://schemas.microsoft.com/office/drawing/2014/main" id="{F727E305-F62D-7D95-6174-7AE25D410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5372" y="1874044"/>
                  <a:ext cx="408385" cy="987029"/>
                </a:xfrm>
                <a:custGeom>
                  <a:avLst/>
                  <a:gdLst>
                    <a:gd name="T0" fmla="*/ 12 w 143"/>
                    <a:gd name="T1" fmla="*/ 29 h 345"/>
                    <a:gd name="T2" fmla="*/ 50 w 143"/>
                    <a:gd name="T3" fmla="*/ 103 h 345"/>
                    <a:gd name="T4" fmla="*/ 133 w 143"/>
                    <a:gd name="T5" fmla="*/ 245 h 345"/>
                    <a:gd name="T6" fmla="*/ 98 w 143"/>
                    <a:gd name="T7" fmla="*/ 345 h 345"/>
                    <a:gd name="T8" fmla="*/ 115 w 143"/>
                    <a:gd name="T9" fmla="*/ 321 h 345"/>
                    <a:gd name="T10" fmla="*/ 135 w 143"/>
                    <a:gd name="T11" fmla="*/ 276 h 345"/>
                    <a:gd name="T12" fmla="*/ 143 w 143"/>
                    <a:gd name="T13" fmla="*/ 217 h 345"/>
                    <a:gd name="T14" fmla="*/ 95 w 143"/>
                    <a:gd name="T15" fmla="*/ 55 h 345"/>
                    <a:gd name="T16" fmla="*/ 79 w 143"/>
                    <a:gd name="T17" fmla="*/ 23 h 345"/>
                    <a:gd name="T18" fmla="*/ 0 w 143"/>
                    <a:gd name="T19" fmla="*/ 0 h 345"/>
                    <a:gd name="T20" fmla="*/ 12 w 143"/>
                    <a:gd name="T21" fmla="*/ 29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3" h="345">
                      <a:moveTo>
                        <a:pt x="12" y="29"/>
                      </a:moveTo>
                      <a:cubicBezTo>
                        <a:pt x="24" y="54"/>
                        <a:pt x="37" y="79"/>
                        <a:pt x="50" y="103"/>
                      </a:cubicBezTo>
                      <a:cubicBezTo>
                        <a:pt x="100" y="131"/>
                        <a:pt x="133" y="184"/>
                        <a:pt x="133" y="245"/>
                      </a:cubicBezTo>
                      <a:cubicBezTo>
                        <a:pt x="133" y="283"/>
                        <a:pt x="120" y="317"/>
                        <a:pt x="98" y="345"/>
                      </a:cubicBezTo>
                      <a:cubicBezTo>
                        <a:pt x="105" y="337"/>
                        <a:pt x="110" y="330"/>
                        <a:pt x="115" y="321"/>
                      </a:cubicBezTo>
                      <a:cubicBezTo>
                        <a:pt x="123" y="309"/>
                        <a:pt x="130" y="294"/>
                        <a:pt x="135" y="276"/>
                      </a:cubicBezTo>
                      <a:cubicBezTo>
                        <a:pt x="141" y="257"/>
                        <a:pt x="143" y="237"/>
                        <a:pt x="143" y="217"/>
                      </a:cubicBezTo>
                      <a:cubicBezTo>
                        <a:pt x="142" y="160"/>
                        <a:pt x="119" y="105"/>
                        <a:pt x="95" y="55"/>
                      </a:cubicBezTo>
                      <a:cubicBezTo>
                        <a:pt x="90" y="44"/>
                        <a:pt x="84" y="34"/>
                        <a:pt x="79" y="23"/>
                      </a:cubicBezTo>
                      <a:cubicBezTo>
                        <a:pt x="54" y="11"/>
                        <a:pt x="28" y="4"/>
                        <a:pt x="0" y="0"/>
                      </a:cubicBezTo>
                      <a:cubicBezTo>
                        <a:pt x="4" y="10"/>
                        <a:pt x="8" y="20"/>
                        <a:pt x="12" y="2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0000">
                      <a:schemeClr val="accent1">
                        <a:shade val="30000"/>
                        <a:satMod val="115000"/>
                      </a:schemeClr>
                    </a:gs>
                    <a:gs pos="77000">
                      <a:schemeClr val="accent1">
                        <a:shade val="100000"/>
                        <a:satMod val="115000"/>
                        <a:alpha val="0"/>
                      </a:schemeClr>
                    </a:gs>
                  </a:gsLst>
                  <a:lin ang="18600000" scaled="0"/>
                  <a:tileRect/>
                </a:gra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A46E41C-6FBB-DF8E-CDFC-52529525868D}"/>
                  </a:ext>
                </a:extLst>
              </p:cNvPr>
              <p:cNvGrpSpPr/>
              <p:nvPr/>
            </p:nvGrpSpPr>
            <p:grpSpPr>
              <a:xfrm>
                <a:off x="2436019" y="2114550"/>
                <a:ext cx="1407320" cy="1591866"/>
                <a:chOff x="2436019" y="2114550"/>
                <a:chExt cx="1407320" cy="1591866"/>
              </a:xfrm>
            </p:grpSpPr>
            <p:sp>
              <p:nvSpPr>
                <p:cNvPr id="41" name="Freeform 7">
                  <a:extLst>
                    <a:ext uri="{FF2B5EF4-FFF2-40B4-BE49-F238E27FC236}">
                      <a16:creationId xmlns:a16="http://schemas.microsoft.com/office/drawing/2014/main" id="{740987A3-13EA-DD5A-27CA-BCB36E43E7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019" y="2114550"/>
                  <a:ext cx="1407319" cy="1591866"/>
                </a:xfrm>
                <a:custGeom>
                  <a:avLst/>
                  <a:gdLst>
                    <a:gd name="T0" fmla="*/ 493 w 493"/>
                    <a:gd name="T1" fmla="*/ 557 h 557"/>
                    <a:gd name="T2" fmla="*/ 447 w 493"/>
                    <a:gd name="T3" fmla="*/ 462 h 557"/>
                    <a:gd name="T4" fmla="*/ 288 w 493"/>
                    <a:gd name="T5" fmla="*/ 421 h 557"/>
                    <a:gd name="T6" fmla="*/ 209 w 493"/>
                    <a:gd name="T7" fmla="*/ 395 h 557"/>
                    <a:gd name="T8" fmla="*/ 27 w 493"/>
                    <a:gd name="T9" fmla="*/ 258 h 557"/>
                    <a:gd name="T10" fmla="*/ 0 w 493"/>
                    <a:gd name="T11" fmla="*/ 161 h 557"/>
                    <a:gd name="T12" fmla="*/ 161 w 493"/>
                    <a:gd name="T13" fmla="*/ 0 h 557"/>
                    <a:gd name="T14" fmla="*/ 322 w 493"/>
                    <a:gd name="T15" fmla="*/ 161 h 557"/>
                    <a:gd name="T16" fmla="*/ 183 w 493"/>
                    <a:gd name="T17" fmla="*/ 320 h 557"/>
                    <a:gd name="T18" fmla="*/ 285 w 493"/>
                    <a:gd name="T19" fmla="*/ 355 h 557"/>
                    <a:gd name="T20" fmla="*/ 434 w 493"/>
                    <a:gd name="T21" fmla="*/ 435 h 557"/>
                    <a:gd name="T22" fmla="*/ 470 w 493"/>
                    <a:gd name="T23" fmla="*/ 483 h 557"/>
                    <a:gd name="T24" fmla="*/ 488 w 493"/>
                    <a:gd name="T25" fmla="*/ 529 h 557"/>
                    <a:gd name="T26" fmla="*/ 493 w 493"/>
                    <a:gd name="T27" fmla="*/ 557 h 5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93" h="557">
                      <a:moveTo>
                        <a:pt x="493" y="557"/>
                      </a:moveTo>
                      <a:cubicBezTo>
                        <a:pt x="489" y="522"/>
                        <a:pt x="474" y="489"/>
                        <a:pt x="447" y="462"/>
                      </a:cubicBezTo>
                      <a:cubicBezTo>
                        <a:pt x="404" y="419"/>
                        <a:pt x="343" y="405"/>
                        <a:pt x="288" y="421"/>
                      </a:cubicBezTo>
                      <a:cubicBezTo>
                        <a:pt x="262" y="412"/>
                        <a:pt x="235" y="404"/>
                        <a:pt x="209" y="395"/>
                      </a:cubicBezTo>
                      <a:cubicBezTo>
                        <a:pt x="137" y="369"/>
                        <a:pt x="66" y="328"/>
                        <a:pt x="27" y="258"/>
                      </a:cubicBezTo>
                      <a:cubicBezTo>
                        <a:pt x="8" y="224"/>
                        <a:pt x="0" y="186"/>
                        <a:pt x="0" y="161"/>
                      </a:cubicBezTo>
                      <a:cubicBezTo>
                        <a:pt x="0" y="72"/>
                        <a:pt x="72" y="0"/>
                        <a:pt x="161" y="0"/>
                      </a:cubicBezTo>
                      <a:cubicBezTo>
                        <a:pt x="250" y="0"/>
                        <a:pt x="322" y="72"/>
                        <a:pt x="322" y="161"/>
                      </a:cubicBezTo>
                      <a:cubicBezTo>
                        <a:pt x="322" y="242"/>
                        <a:pt x="262" y="310"/>
                        <a:pt x="183" y="320"/>
                      </a:cubicBezTo>
                      <a:cubicBezTo>
                        <a:pt x="217" y="333"/>
                        <a:pt x="252" y="343"/>
                        <a:pt x="285" y="355"/>
                      </a:cubicBezTo>
                      <a:cubicBezTo>
                        <a:pt x="338" y="373"/>
                        <a:pt x="393" y="396"/>
                        <a:pt x="434" y="435"/>
                      </a:cubicBezTo>
                      <a:cubicBezTo>
                        <a:pt x="448" y="449"/>
                        <a:pt x="460" y="465"/>
                        <a:pt x="470" y="483"/>
                      </a:cubicBezTo>
                      <a:cubicBezTo>
                        <a:pt x="479" y="499"/>
                        <a:pt x="485" y="514"/>
                        <a:pt x="488" y="529"/>
                      </a:cubicBezTo>
                      <a:cubicBezTo>
                        <a:pt x="491" y="538"/>
                        <a:pt x="492" y="548"/>
                        <a:pt x="493" y="557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42" name="Oval 15">
                  <a:extLst>
                    <a:ext uri="{FF2B5EF4-FFF2-40B4-BE49-F238E27FC236}">
                      <a16:creationId xmlns:a16="http://schemas.microsoft.com/office/drawing/2014/main" id="{A3E61DAC-4448-07B2-3CED-A443064BD2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8173" y="2194322"/>
                  <a:ext cx="757238" cy="75723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:a16="http://schemas.microsoft.com/office/drawing/2014/main" id="{AFDA43E0-65DC-45A7-51A8-4892E4A81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9179" y="3098006"/>
                  <a:ext cx="894160" cy="608410"/>
                </a:xfrm>
                <a:custGeom>
                  <a:avLst/>
                  <a:gdLst>
                    <a:gd name="T0" fmla="*/ 29 w 313"/>
                    <a:gd name="T1" fmla="*/ 51 h 213"/>
                    <a:gd name="T2" fmla="*/ 108 w 313"/>
                    <a:gd name="T3" fmla="*/ 77 h 213"/>
                    <a:gd name="T4" fmla="*/ 267 w 313"/>
                    <a:gd name="T5" fmla="*/ 118 h 213"/>
                    <a:gd name="T6" fmla="*/ 313 w 313"/>
                    <a:gd name="T7" fmla="*/ 213 h 213"/>
                    <a:gd name="T8" fmla="*/ 308 w 313"/>
                    <a:gd name="T9" fmla="*/ 185 h 213"/>
                    <a:gd name="T10" fmla="*/ 290 w 313"/>
                    <a:gd name="T11" fmla="*/ 139 h 213"/>
                    <a:gd name="T12" fmla="*/ 254 w 313"/>
                    <a:gd name="T13" fmla="*/ 91 h 213"/>
                    <a:gd name="T14" fmla="*/ 105 w 313"/>
                    <a:gd name="T15" fmla="*/ 11 h 213"/>
                    <a:gd name="T16" fmla="*/ 72 w 313"/>
                    <a:gd name="T17" fmla="*/ 0 h 213"/>
                    <a:gd name="T18" fmla="*/ 0 w 313"/>
                    <a:gd name="T19" fmla="*/ 39 h 213"/>
                    <a:gd name="T20" fmla="*/ 29 w 313"/>
                    <a:gd name="T21" fmla="*/ 51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3" h="213">
                      <a:moveTo>
                        <a:pt x="29" y="51"/>
                      </a:moveTo>
                      <a:cubicBezTo>
                        <a:pt x="55" y="60"/>
                        <a:pt x="82" y="68"/>
                        <a:pt x="108" y="77"/>
                      </a:cubicBezTo>
                      <a:cubicBezTo>
                        <a:pt x="163" y="61"/>
                        <a:pt x="224" y="75"/>
                        <a:pt x="267" y="118"/>
                      </a:cubicBezTo>
                      <a:cubicBezTo>
                        <a:pt x="294" y="145"/>
                        <a:pt x="309" y="178"/>
                        <a:pt x="313" y="213"/>
                      </a:cubicBezTo>
                      <a:cubicBezTo>
                        <a:pt x="312" y="204"/>
                        <a:pt x="311" y="194"/>
                        <a:pt x="308" y="185"/>
                      </a:cubicBezTo>
                      <a:cubicBezTo>
                        <a:pt x="305" y="170"/>
                        <a:pt x="299" y="155"/>
                        <a:pt x="290" y="139"/>
                      </a:cubicBezTo>
                      <a:cubicBezTo>
                        <a:pt x="280" y="121"/>
                        <a:pt x="268" y="105"/>
                        <a:pt x="254" y="91"/>
                      </a:cubicBezTo>
                      <a:cubicBezTo>
                        <a:pt x="213" y="52"/>
                        <a:pt x="158" y="29"/>
                        <a:pt x="105" y="11"/>
                      </a:cubicBezTo>
                      <a:cubicBezTo>
                        <a:pt x="94" y="7"/>
                        <a:pt x="83" y="3"/>
                        <a:pt x="72" y="0"/>
                      </a:cubicBezTo>
                      <a:cubicBezTo>
                        <a:pt x="46" y="9"/>
                        <a:pt x="22" y="22"/>
                        <a:pt x="0" y="39"/>
                      </a:cubicBezTo>
                      <a:cubicBezTo>
                        <a:pt x="9" y="44"/>
                        <a:pt x="19" y="47"/>
                        <a:pt x="29" y="51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1000">
                      <a:schemeClr val="accent4">
                        <a:shade val="30000"/>
                        <a:satMod val="115000"/>
                      </a:schemeClr>
                    </a:gs>
                    <a:gs pos="94000">
                      <a:schemeClr val="accent4">
                        <a:shade val="100000"/>
                        <a:satMod val="115000"/>
                        <a:alpha val="0"/>
                      </a:schemeClr>
                    </a:gs>
                  </a:gsLst>
                  <a:lin ang="15000000" scaled="0"/>
                  <a:tileRect/>
                </a:gra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81ECE54-0264-7C08-7D77-6811C7A9D010}"/>
                  </a:ext>
                </a:extLst>
              </p:cNvPr>
              <p:cNvGrpSpPr/>
              <p:nvPr/>
            </p:nvGrpSpPr>
            <p:grpSpPr>
              <a:xfrm>
                <a:off x="2881312" y="3255169"/>
                <a:ext cx="1976438" cy="1034654"/>
                <a:chOff x="2881312" y="3255169"/>
                <a:chExt cx="1976438" cy="1034654"/>
              </a:xfrm>
            </p:grpSpPr>
            <p:sp>
              <p:nvSpPr>
                <p:cNvPr id="38" name="Freeform 8">
                  <a:extLst>
                    <a:ext uri="{FF2B5EF4-FFF2-40B4-BE49-F238E27FC236}">
                      <a16:creationId xmlns:a16="http://schemas.microsoft.com/office/drawing/2014/main" id="{5A0FE532-E98B-3DFD-074C-542C9CB25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1312" y="3255169"/>
                  <a:ext cx="1976438" cy="1034654"/>
                </a:xfrm>
                <a:custGeom>
                  <a:avLst/>
                  <a:gdLst>
                    <a:gd name="T0" fmla="*/ 692 w 692"/>
                    <a:gd name="T1" fmla="*/ 223 h 362"/>
                    <a:gd name="T2" fmla="*/ 592 w 692"/>
                    <a:gd name="T3" fmla="*/ 188 h 362"/>
                    <a:gd name="T4" fmla="*/ 450 w 692"/>
                    <a:gd name="T5" fmla="*/ 271 h 362"/>
                    <a:gd name="T6" fmla="*/ 376 w 692"/>
                    <a:gd name="T7" fmla="*/ 309 h 362"/>
                    <a:gd name="T8" fmla="*/ 151 w 692"/>
                    <a:gd name="T9" fmla="*/ 340 h 362"/>
                    <a:gd name="T10" fmla="*/ 63 w 692"/>
                    <a:gd name="T11" fmla="*/ 291 h 362"/>
                    <a:gd name="T12" fmla="*/ 63 w 692"/>
                    <a:gd name="T13" fmla="*/ 63 h 362"/>
                    <a:gd name="T14" fmla="*/ 291 w 692"/>
                    <a:gd name="T15" fmla="*/ 63 h 362"/>
                    <a:gd name="T16" fmla="*/ 305 w 692"/>
                    <a:gd name="T17" fmla="*/ 274 h 362"/>
                    <a:gd name="T18" fmla="*/ 402 w 692"/>
                    <a:gd name="T19" fmla="*/ 226 h 362"/>
                    <a:gd name="T20" fmla="*/ 564 w 692"/>
                    <a:gd name="T21" fmla="*/ 178 h 362"/>
                    <a:gd name="T22" fmla="*/ 623 w 692"/>
                    <a:gd name="T23" fmla="*/ 186 h 362"/>
                    <a:gd name="T24" fmla="*/ 668 w 692"/>
                    <a:gd name="T25" fmla="*/ 206 h 362"/>
                    <a:gd name="T26" fmla="*/ 692 w 692"/>
                    <a:gd name="T27" fmla="*/ 223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92" h="362">
                      <a:moveTo>
                        <a:pt x="692" y="223"/>
                      </a:moveTo>
                      <a:cubicBezTo>
                        <a:pt x="664" y="201"/>
                        <a:pt x="630" y="188"/>
                        <a:pt x="592" y="188"/>
                      </a:cubicBezTo>
                      <a:cubicBezTo>
                        <a:pt x="531" y="188"/>
                        <a:pt x="478" y="221"/>
                        <a:pt x="450" y="271"/>
                      </a:cubicBezTo>
                      <a:cubicBezTo>
                        <a:pt x="426" y="284"/>
                        <a:pt x="401" y="297"/>
                        <a:pt x="376" y="309"/>
                      </a:cubicBezTo>
                      <a:cubicBezTo>
                        <a:pt x="307" y="341"/>
                        <a:pt x="228" y="362"/>
                        <a:pt x="151" y="340"/>
                      </a:cubicBezTo>
                      <a:cubicBezTo>
                        <a:pt x="113" y="329"/>
                        <a:pt x="81" y="309"/>
                        <a:pt x="63" y="291"/>
                      </a:cubicBezTo>
                      <a:cubicBezTo>
                        <a:pt x="0" y="228"/>
                        <a:pt x="0" y="126"/>
                        <a:pt x="63" y="63"/>
                      </a:cubicBezTo>
                      <a:cubicBezTo>
                        <a:pt x="126" y="0"/>
                        <a:pt x="228" y="0"/>
                        <a:pt x="291" y="63"/>
                      </a:cubicBezTo>
                      <a:cubicBezTo>
                        <a:pt x="348" y="120"/>
                        <a:pt x="353" y="211"/>
                        <a:pt x="305" y="274"/>
                      </a:cubicBezTo>
                      <a:cubicBezTo>
                        <a:pt x="338" y="259"/>
                        <a:pt x="370" y="242"/>
                        <a:pt x="402" y="226"/>
                      </a:cubicBezTo>
                      <a:cubicBezTo>
                        <a:pt x="452" y="202"/>
                        <a:pt x="507" y="179"/>
                        <a:pt x="564" y="178"/>
                      </a:cubicBezTo>
                      <a:cubicBezTo>
                        <a:pt x="584" y="178"/>
                        <a:pt x="604" y="180"/>
                        <a:pt x="623" y="186"/>
                      </a:cubicBezTo>
                      <a:cubicBezTo>
                        <a:pt x="641" y="191"/>
                        <a:pt x="656" y="198"/>
                        <a:pt x="668" y="206"/>
                      </a:cubicBezTo>
                      <a:cubicBezTo>
                        <a:pt x="677" y="211"/>
                        <a:pt x="684" y="216"/>
                        <a:pt x="692" y="22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39" name="Freeform 16">
                  <a:extLst>
                    <a:ext uri="{FF2B5EF4-FFF2-40B4-BE49-F238E27FC236}">
                      <a16:creationId xmlns:a16="http://schemas.microsoft.com/office/drawing/2014/main" id="{ED2D80AE-CC16-E58C-480B-EA3B6224FF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2991" y="3343275"/>
                  <a:ext cx="827485" cy="832248"/>
                </a:xfrm>
                <a:custGeom>
                  <a:avLst/>
                  <a:gdLst>
                    <a:gd name="T0" fmla="*/ 238 w 290"/>
                    <a:gd name="T1" fmla="*/ 52 h 291"/>
                    <a:gd name="T2" fmla="*/ 238 w 290"/>
                    <a:gd name="T3" fmla="*/ 239 h 291"/>
                    <a:gd name="T4" fmla="*/ 51 w 290"/>
                    <a:gd name="T5" fmla="*/ 239 h 291"/>
                    <a:gd name="T6" fmla="*/ 51 w 290"/>
                    <a:gd name="T7" fmla="*/ 52 h 291"/>
                    <a:gd name="T8" fmla="*/ 238 w 290"/>
                    <a:gd name="T9" fmla="*/ 52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0" h="291">
                      <a:moveTo>
                        <a:pt x="238" y="52"/>
                      </a:moveTo>
                      <a:cubicBezTo>
                        <a:pt x="290" y="104"/>
                        <a:pt x="290" y="188"/>
                        <a:pt x="238" y="239"/>
                      </a:cubicBezTo>
                      <a:cubicBezTo>
                        <a:pt x="187" y="291"/>
                        <a:pt x="103" y="291"/>
                        <a:pt x="51" y="239"/>
                      </a:cubicBezTo>
                      <a:cubicBezTo>
                        <a:pt x="0" y="188"/>
                        <a:pt x="0" y="104"/>
                        <a:pt x="51" y="52"/>
                      </a:cubicBezTo>
                      <a:cubicBezTo>
                        <a:pt x="103" y="0"/>
                        <a:pt x="187" y="0"/>
                        <a:pt x="238" y="52"/>
                      </a:cubicBez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40" name="Freeform 32">
                  <a:extLst>
                    <a:ext uri="{FF2B5EF4-FFF2-40B4-BE49-F238E27FC236}">
                      <a16:creationId xmlns:a16="http://schemas.microsoft.com/office/drawing/2014/main" id="{3B3B3168-7EF5-0F3B-837D-708729A95E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1912" y="3763566"/>
                  <a:ext cx="985838" cy="408385"/>
                </a:xfrm>
                <a:custGeom>
                  <a:avLst/>
                  <a:gdLst>
                    <a:gd name="T0" fmla="*/ 29 w 345"/>
                    <a:gd name="T1" fmla="*/ 131 h 143"/>
                    <a:gd name="T2" fmla="*/ 103 w 345"/>
                    <a:gd name="T3" fmla="*/ 93 h 143"/>
                    <a:gd name="T4" fmla="*/ 245 w 345"/>
                    <a:gd name="T5" fmla="*/ 10 h 143"/>
                    <a:gd name="T6" fmla="*/ 345 w 345"/>
                    <a:gd name="T7" fmla="*/ 45 h 143"/>
                    <a:gd name="T8" fmla="*/ 321 w 345"/>
                    <a:gd name="T9" fmla="*/ 28 h 143"/>
                    <a:gd name="T10" fmla="*/ 276 w 345"/>
                    <a:gd name="T11" fmla="*/ 8 h 143"/>
                    <a:gd name="T12" fmla="*/ 217 w 345"/>
                    <a:gd name="T13" fmla="*/ 0 h 143"/>
                    <a:gd name="T14" fmla="*/ 55 w 345"/>
                    <a:gd name="T15" fmla="*/ 48 h 143"/>
                    <a:gd name="T16" fmla="*/ 23 w 345"/>
                    <a:gd name="T17" fmla="*/ 64 h 143"/>
                    <a:gd name="T18" fmla="*/ 0 w 345"/>
                    <a:gd name="T19" fmla="*/ 143 h 143"/>
                    <a:gd name="T20" fmla="*/ 29 w 345"/>
                    <a:gd name="T21" fmla="*/ 131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45" h="143">
                      <a:moveTo>
                        <a:pt x="29" y="131"/>
                      </a:moveTo>
                      <a:cubicBezTo>
                        <a:pt x="54" y="119"/>
                        <a:pt x="79" y="106"/>
                        <a:pt x="103" y="93"/>
                      </a:cubicBezTo>
                      <a:cubicBezTo>
                        <a:pt x="131" y="43"/>
                        <a:pt x="184" y="10"/>
                        <a:pt x="245" y="10"/>
                      </a:cubicBezTo>
                      <a:cubicBezTo>
                        <a:pt x="283" y="10"/>
                        <a:pt x="317" y="23"/>
                        <a:pt x="345" y="45"/>
                      </a:cubicBezTo>
                      <a:cubicBezTo>
                        <a:pt x="337" y="38"/>
                        <a:pt x="330" y="33"/>
                        <a:pt x="321" y="28"/>
                      </a:cubicBezTo>
                      <a:cubicBezTo>
                        <a:pt x="309" y="20"/>
                        <a:pt x="294" y="13"/>
                        <a:pt x="276" y="8"/>
                      </a:cubicBezTo>
                      <a:cubicBezTo>
                        <a:pt x="257" y="2"/>
                        <a:pt x="237" y="0"/>
                        <a:pt x="217" y="0"/>
                      </a:cubicBezTo>
                      <a:cubicBezTo>
                        <a:pt x="160" y="1"/>
                        <a:pt x="105" y="24"/>
                        <a:pt x="55" y="48"/>
                      </a:cubicBezTo>
                      <a:cubicBezTo>
                        <a:pt x="44" y="53"/>
                        <a:pt x="34" y="59"/>
                        <a:pt x="23" y="64"/>
                      </a:cubicBezTo>
                      <a:cubicBezTo>
                        <a:pt x="11" y="89"/>
                        <a:pt x="4" y="115"/>
                        <a:pt x="0" y="143"/>
                      </a:cubicBezTo>
                      <a:cubicBezTo>
                        <a:pt x="10" y="139"/>
                        <a:pt x="20" y="135"/>
                        <a:pt x="29" y="131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7000">
                      <a:schemeClr val="accent3">
                        <a:shade val="30000"/>
                        <a:satMod val="115000"/>
                      </a:schemeClr>
                    </a:gs>
                    <a:gs pos="72000">
                      <a:schemeClr val="accent3">
                        <a:shade val="100000"/>
                        <a:satMod val="115000"/>
                        <a:alpha val="0"/>
                      </a:schemeClr>
                    </a:gs>
                  </a:gsLst>
                  <a:lin ang="13800000" scaled="0"/>
                  <a:tileRect/>
                </a:gra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F67794E-5187-AE70-A66B-41DBA86CE93D}"/>
                  </a:ext>
                </a:extLst>
              </p:cNvPr>
              <p:cNvGrpSpPr/>
              <p:nvPr/>
            </p:nvGrpSpPr>
            <p:grpSpPr>
              <a:xfrm>
                <a:off x="4112419" y="3303985"/>
                <a:ext cx="1590676" cy="1408510"/>
                <a:chOff x="4112419" y="3303985"/>
                <a:chExt cx="1590676" cy="1408510"/>
              </a:xfrm>
            </p:grpSpPr>
            <p:sp>
              <p:nvSpPr>
                <p:cNvPr id="35" name="Freeform 9">
                  <a:extLst>
                    <a:ext uri="{FF2B5EF4-FFF2-40B4-BE49-F238E27FC236}">
                      <a16:creationId xmlns:a16="http://schemas.microsoft.com/office/drawing/2014/main" id="{7275B91D-8D8C-24C5-EF39-39095F44A6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2419" y="3303985"/>
                  <a:ext cx="1590675" cy="1408510"/>
                </a:xfrm>
                <a:custGeom>
                  <a:avLst/>
                  <a:gdLst>
                    <a:gd name="T0" fmla="*/ 557 w 557"/>
                    <a:gd name="T1" fmla="*/ 0 h 493"/>
                    <a:gd name="T2" fmla="*/ 462 w 557"/>
                    <a:gd name="T3" fmla="*/ 46 h 493"/>
                    <a:gd name="T4" fmla="*/ 421 w 557"/>
                    <a:gd name="T5" fmla="*/ 205 h 493"/>
                    <a:gd name="T6" fmla="*/ 395 w 557"/>
                    <a:gd name="T7" fmla="*/ 284 h 493"/>
                    <a:gd name="T8" fmla="*/ 258 w 557"/>
                    <a:gd name="T9" fmla="*/ 466 h 493"/>
                    <a:gd name="T10" fmla="*/ 161 w 557"/>
                    <a:gd name="T11" fmla="*/ 493 h 493"/>
                    <a:gd name="T12" fmla="*/ 0 w 557"/>
                    <a:gd name="T13" fmla="*/ 332 h 493"/>
                    <a:gd name="T14" fmla="*/ 161 w 557"/>
                    <a:gd name="T15" fmla="*/ 171 h 493"/>
                    <a:gd name="T16" fmla="*/ 320 w 557"/>
                    <a:gd name="T17" fmla="*/ 310 h 493"/>
                    <a:gd name="T18" fmla="*/ 355 w 557"/>
                    <a:gd name="T19" fmla="*/ 208 h 493"/>
                    <a:gd name="T20" fmla="*/ 435 w 557"/>
                    <a:gd name="T21" fmla="*/ 59 h 493"/>
                    <a:gd name="T22" fmla="*/ 483 w 557"/>
                    <a:gd name="T23" fmla="*/ 23 h 493"/>
                    <a:gd name="T24" fmla="*/ 529 w 557"/>
                    <a:gd name="T25" fmla="*/ 5 h 493"/>
                    <a:gd name="T26" fmla="*/ 557 w 557"/>
                    <a:gd name="T27" fmla="*/ 0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57" h="493">
                      <a:moveTo>
                        <a:pt x="557" y="0"/>
                      </a:moveTo>
                      <a:cubicBezTo>
                        <a:pt x="522" y="4"/>
                        <a:pt x="489" y="19"/>
                        <a:pt x="462" y="46"/>
                      </a:cubicBezTo>
                      <a:cubicBezTo>
                        <a:pt x="419" y="89"/>
                        <a:pt x="405" y="150"/>
                        <a:pt x="421" y="205"/>
                      </a:cubicBezTo>
                      <a:cubicBezTo>
                        <a:pt x="412" y="231"/>
                        <a:pt x="404" y="258"/>
                        <a:pt x="395" y="284"/>
                      </a:cubicBezTo>
                      <a:cubicBezTo>
                        <a:pt x="369" y="356"/>
                        <a:pt x="328" y="427"/>
                        <a:pt x="258" y="466"/>
                      </a:cubicBezTo>
                      <a:cubicBezTo>
                        <a:pt x="224" y="485"/>
                        <a:pt x="186" y="493"/>
                        <a:pt x="161" y="493"/>
                      </a:cubicBezTo>
                      <a:cubicBezTo>
                        <a:pt x="72" y="493"/>
                        <a:pt x="0" y="421"/>
                        <a:pt x="0" y="332"/>
                      </a:cubicBezTo>
                      <a:cubicBezTo>
                        <a:pt x="0" y="243"/>
                        <a:pt x="72" y="171"/>
                        <a:pt x="161" y="171"/>
                      </a:cubicBezTo>
                      <a:cubicBezTo>
                        <a:pt x="242" y="171"/>
                        <a:pt x="310" y="231"/>
                        <a:pt x="320" y="310"/>
                      </a:cubicBezTo>
                      <a:cubicBezTo>
                        <a:pt x="333" y="276"/>
                        <a:pt x="343" y="241"/>
                        <a:pt x="355" y="208"/>
                      </a:cubicBezTo>
                      <a:cubicBezTo>
                        <a:pt x="373" y="155"/>
                        <a:pt x="396" y="100"/>
                        <a:pt x="435" y="59"/>
                      </a:cubicBezTo>
                      <a:cubicBezTo>
                        <a:pt x="449" y="45"/>
                        <a:pt x="465" y="33"/>
                        <a:pt x="483" y="23"/>
                      </a:cubicBezTo>
                      <a:cubicBezTo>
                        <a:pt x="499" y="14"/>
                        <a:pt x="514" y="8"/>
                        <a:pt x="529" y="5"/>
                      </a:cubicBezTo>
                      <a:cubicBezTo>
                        <a:pt x="538" y="2"/>
                        <a:pt x="548" y="1"/>
                        <a:pt x="55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36" name="Oval 17">
                  <a:extLst>
                    <a:ext uri="{FF2B5EF4-FFF2-40B4-BE49-F238E27FC236}">
                      <a16:creationId xmlns:a16="http://schemas.microsoft.com/office/drawing/2014/main" id="{6AB7D327-86CC-AE99-524D-53123982EE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2191" y="3871913"/>
                  <a:ext cx="756047" cy="75723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37" name="Freeform 33">
                  <a:extLst>
                    <a:ext uri="{FF2B5EF4-FFF2-40B4-BE49-F238E27FC236}">
                      <a16:creationId xmlns:a16="http://schemas.microsoft.com/office/drawing/2014/main" id="{D4F70FF5-3DD9-384E-98D8-0B80153049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94685" y="3303985"/>
                  <a:ext cx="608410" cy="894160"/>
                </a:xfrm>
                <a:custGeom>
                  <a:avLst/>
                  <a:gdLst>
                    <a:gd name="T0" fmla="*/ 51 w 213"/>
                    <a:gd name="T1" fmla="*/ 284 h 313"/>
                    <a:gd name="T2" fmla="*/ 77 w 213"/>
                    <a:gd name="T3" fmla="*/ 205 h 313"/>
                    <a:gd name="T4" fmla="*/ 118 w 213"/>
                    <a:gd name="T5" fmla="*/ 46 h 313"/>
                    <a:gd name="T6" fmla="*/ 213 w 213"/>
                    <a:gd name="T7" fmla="*/ 0 h 313"/>
                    <a:gd name="T8" fmla="*/ 185 w 213"/>
                    <a:gd name="T9" fmla="*/ 5 h 313"/>
                    <a:gd name="T10" fmla="*/ 139 w 213"/>
                    <a:gd name="T11" fmla="*/ 23 h 313"/>
                    <a:gd name="T12" fmla="*/ 91 w 213"/>
                    <a:gd name="T13" fmla="*/ 59 h 313"/>
                    <a:gd name="T14" fmla="*/ 11 w 213"/>
                    <a:gd name="T15" fmla="*/ 208 h 313"/>
                    <a:gd name="T16" fmla="*/ 0 w 213"/>
                    <a:gd name="T17" fmla="*/ 241 h 313"/>
                    <a:gd name="T18" fmla="*/ 39 w 213"/>
                    <a:gd name="T19" fmla="*/ 313 h 313"/>
                    <a:gd name="T20" fmla="*/ 51 w 213"/>
                    <a:gd name="T21" fmla="*/ 284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3" h="313">
                      <a:moveTo>
                        <a:pt x="51" y="284"/>
                      </a:moveTo>
                      <a:cubicBezTo>
                        <a:pt x="60" y="258"/>
                        <a:pt x="68" y="231"/>
                        <a:pt x="77" y="205"/>
                      </a:cubicBezTo>
                      <a:cubicBezTo>
                        <a:pt x="61" y="150"/>
                        <a:pt x="75" y="89"/>
                        <a:pt x="118" y="46"/>
                      </a:cubicBezTo>
                      <a:cubicBezTo>
                        <a:pt x="145" y="19"/>
                        <a:pt x="178" y="4"/>
                        <a:pt x="213" y="0"/>
                      </a:cubicBezTo>
                      <a:cubicBezTo>
                        <a:pt x="204" y="1"/>
                        <a:pt x="194" y="2"/>
                        <a:pt x="185" y="5"/>
                      </a:cubicBezTo>
                      <a:cubicBezTo>
                        <a:pt x="170" y="8"/>
                        <a:pt x="155" y="14"/>
                        <a:pt x="139" y="23"/>
                      </a:cubicBezTo>
                      <a:cubicBezTo>
                        <a:pt x="121" y="33"/>
                        <a:pt x="105" y="45"/>
                        <a:pt x="91" y="59"/>
                      </a:cubicBezTo>
                      <a:cubicBezTo>
                        <a:pt x="52" y="100"/>
                        <a:pt x="29" y="155"/>
                        <a:pt x="11" y="208"/>
                      </a:cubicBezTo>
                      <a:cubicBezTo>
                        <a:pt x="7" y="219"/>
                        <a:pt x="3" y="230"/>
                        <a:pt x="0" y="241"/>
                      </a:cubicBezTo>
                      <a:cubicBezTo>
                        <a:pt x="9" y="267"/>
                        <a:pt x="22" y="291"/>
                        <a:pt x="39" y="313"/>
                      </a:cubicBezTo>
                      <a:cubicBezTo>
                        <a:pt x="44" y="304"/>
                        <a:pt x="47" y="294"/>
                        <a:pt x="51" y="284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61000">
                      <a:schemeClr val="accent2">
                        <a:shade val="30000"/>
                        <a:satMod val="115000"/>
                      </a:schemeClr>
                    </a:gs>
                    <a:gs pos="91000">
                      <a:schemeClr val="accent2">
                        <a:shade val="100000"/>
                        <a:satMod val="115000"/>
                        <a:alpha val="0"/>
                      </a:scheme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B1AAAB7-2B6C-4631-A974-6E35BA409235}"/>
                  </a:ext>
                </a:extLst>
              </p:cNvPr>
              <p:cNvGrpSpPr/>
              <p:nvPr/>
            </p:nvGrpSpPr>
            <p:grpSpPr>
              <a:xfrm>
                <a:off x="5251847" y="2288382"/>
                <a:ext cx="1033463" cy="1978819"/>
                <a:chOff x="5251847" y="2288382"/>
                <a:chExt cx="1033463" cy="1978819"/>
              </a:xfrm>
            </p:grpSpPr>
            <p:sp>
              <p:nvSpPr>
                <p:cNvPr id="32" name="Freeform 10">
                  <a:extLst>
                    <a:ext uri="{FF2B5EF4-FFF2-40B4-BE49-F238E27FC236}">
                      <a16:creationId xmlns:a16="http://schemas.microsoft.com/office/drawing/2014/main" id="{47AA3510-A495-7EFB-CDEE-F708D513C0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1847" y="2288382"/>
                  <a:ext cx="1033463" cy="1978819"/>
                </a:xfrm>
                <a:custGeom>
                  <a:avLst/>
                  <a:gdLst>
                    <a:gd name="T0" fmla="*/ 223 w 362"/>
                    <a:gd name="T1" fmla="*/ 0 h 692"/>
                    <a:gd name="T2" fmla="*/ 188 w 362"/>
                    <a:gd name="T3" fmla="*/ 100 h 692"/>
                    <a:gd name="T4" fmla="*/ 271 w 362"/>
                    <a:gd name="T5" fmla="*/ 242 h 692"/>
                    <a:gd name="T6" fmla="*/ 309 w 362"/>
                    <a:gd name="T7" fmla="*/ 316 h 692"/>
                    <a:gd name="T8" fmla="*/ 340 w 362"/>
                    <a:gd name="T9" fmla="*/ 541 h 692"/>
                    <a:gd name="T10" fmla="*/ 291 w 362"/>
                    <a:gd name="T11" fmla="*/ 629 h 692"/>
                    <a:gd name="T12" fmla="*/ 63 w 362"/>
                    <a:gd name="T13" fmla="*/ 629 h 692"/>
                    <a:gd name="T14" fmla="*/ 63 w 362"/>
                    <a:gd name="T15" fmla="*/ 401 h 692"/>
                    <a:gd name="T16" fmla="*/ 274 w 362"/>
                    <a:gd name="T17" fmla="*/ 387 h 692"/>
                    <a:gd name="T18" fmla="*/ 226 w 362"/>
                    <a:gd name="T19" fmla="*/ 290 h 692"/>
                    <a:gd name="T20" fmla="*/ 178 w 362"/>
                    <a:gd name="T21" fmla="*/ 128 h 692"/>
                    <a:gd name="T22" fmla="*/ 186 w 362"/>
                    <a:gd name="T23" fmla="*/ 69 h 692"/>
                    <a:gd name="T24" fmla="*/ 206 w 362"/>
                    <a:gd name="T25" fmla="*/ 24 h 692"/>
                    <a:gd name="T26" fmla="*/ 223 w 362"/>
                    <a:gd name="T27" fmla="*/ 0 h 6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2" h="692">
                      <a:moveTo>
                        <a:pt x="223" y="0"/>
                      </a:moveTo>
                      <a:cubicBezTo>
                        <a:pt x="201" y="28"/>
                        <a:pt x="188" y="62"/>
                        <a:pt x="188" y="100"/>
                      </a:cubicBezTo>
                      <a:cubicBezTo>
                        <a:pt x="188" y="161"/>
                        <a:pt x="221" y="214"/>
                        <a:pt x="271" y="242"/>
                      </a:cubicBezTo>
                      <a:cubicBezTo>
                        <a:pt x="284" y="266"/>
                        <a:pt x="297" y="291"/>
                        <a:pt x="309" y="316"/>
                      </a:cubicBezTo>
                      <a:cubicBezTo>
                        <a:pt x="341" y="385"/>
                        <a:pt x="362" y="464"/>
                        <a:pt x="340" y="541"/>
                      </a:cubicBezTo>
                      <a:cubicBezTo>
                        <a:pt x="329" y="579"/>
                        <a:pt x="309" y="611"/>
                        <a:pt x="291" y="629"/>
                      </a:cubicBezTo>
                      <a:cubicBezTo>
                        <a:pt x="228" y="692"/>
                        <a:pt x="126" y="692"/>
                        <a:pt x="63" y="629"/>
                      </a:cubicBezTo>
                      <a:cubicBezTo>
                        <a:pt x="0" y="566"/>
                        <a:pt x="0" y="464"/>
                        <a:pt x="63" y="401"/>
                      </a:cubicBezTo>
                      <a:cubicBezTo>
                        <a:pt x="120" y="344"/>
                        <a:pt x="211" y="339"/>
                        <a:pt x="274" y="387"/>
                      </a:cubicBezTo>
                      <a:cubicBezTo>
                        <a:pt x="259" y="354"/>
                        <a:pt x="242" y="322"/>
                        <a:pt x="226" y="290"/>
                      </a:cubicBezTo>
                      <a:cubicBezTo>
                        <a:pt x="202" y="240"/>
                        <a:pt x="179" y="185"/>
                        <a:pt x="178" y="128"/>
                      </a:cubicBezTo>
                      <a:cubicBezTo>
                        <a:pt x="178" y="108"/>
                        <a:pt x="180" y="88"/>
                        <a:pt x="186" y="69"/>
                      </a:cubicBezTo>
                      <a:cubicBezTo>
                        <a:pt x="191" y="51"/>
                        <a:pt x="198" y="36"/>
                        <a:pt x="206" y="24"/>
                      </a:cubicBezTo>
                      <a:cubicBezTo>
                        <a:pt x="211" y="15"/>
                        <a:pt x="216" y="8"/>
                        <a:pt x="2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33" name="Freeform 18">
                  <a:extLst>
                    <a:ext uri="{FF2B5EF4-FFF2-40B4-BE49-F238E27FC236}">
                      <a16:creationId xmlns:a16="http://schemas.microsoft.com/office/drawing/2014/main" id="{4A0DBD1B-141B-1993-55C7-5CBD87FB8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9953" y="3346848"/>
                  <a:ext cx="831057" cy="828675"/>
                </a:xfrm>
                <a:custGeom>
                  <a:avLst/>
                  <a:gdLst>
                    <a:gd name="T0" fmla="*/ 52 w 291"/>
                    <a:gd name="T1" fmla="*/ 52 h 290"/>
                    <a:gd name="T2" fmla="*/ 239 w 291"/>
                    <a:gd name="T3" fmla="*/ 52 h 290"/>
                    <a:gd name="T4" fmla="*/ 239 w 291"/>
                    <a:gd name="T5" fmla="*/ 239 h 290"/>
                    <a:gd name="T6" fmla="*/ 52 w 291"/>
                    <a:gd name="T7" fmla="*/ 239 h 290"/>
                    <a:gd name="T8" fmla="*/ 52 w 291"/>
                    <a:gd name="T9" fmla="*/ 52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1" h="290">
                      <a:moveTo>
                        <a:pt x="52" y="52"/>
                      </a:moveTo>
                      <a:cubicBezTo>
                        <a:pt x="104" y="0"/>
                        <a:pt x="188" y="0"/>
                        <a:pt x="239" y="52"/>
                      </a:cubicBezTo>
                      <a:cubicBezTo>
                        <a:pt x="291" y="103"/>
                        <a:pt x="291" y="187"/>
                        <a:pt x="239" y="239"/>
                      </a:cubicBezTo>
                      <a:cubicBezTo>
                        <a:pt x="188" y="290"/>
                        <a:pt x="104" y="290"/>
                        <a:pt x="52" y="239"/>
                      </a:cubicBezTo>
                      <a:cubicBezTo>
                        <a:pt x="0" y="187"/>
                        <a:pt x="0" y="103"/>
                        <a:pt x="52" y="52"/>
                      </a:cubicBez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34" name="Freeform 34">
                  <a:extLst>
                    <a:ext uri="{FF2B5EF4-FFF2-40B4-BE49-F238E27FC236}">
                      <a16:creationId xmlns:a16="http://schemas.microsoft.com/office/drawing/2014/main" id="{3A0A2CEA-C756-A750-FCF8-08D2821CCD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60244" y="2288382"/>
                  <a:ext cx="408385" cy="987029"/>
                </a:xfrm>
                <a:custGeom>
                  <a:avLst/>
                  <a:gdLst>
                    <a:gd name="T0" fmla="*/ 131 w 143"/>
                    <a:gd name="T1" fmla="*/ 316 h 345"/>
                    <a:gd name="T2" fmla="*/ 93 w 143"/>
                    <a:gd name="T3" fmla="*/ 242 h 345"/>
                    <a:gd name="T4" fmla="*/ 10 w 143"/>
                    <a:gd name="T5" fmla="*/ 100 h 345"/>
                    <a:gd name="T6" fmla="*/ 45 w 143"/>
                    <a:gd name="T7" fmla="*/ 0 h 345"/>
                    <a:gd name="T8" fmla="*/ 28 w 143"/>
                    <a:gd name="T9" fmla="*/ 24 h 345"/>
                    <a:gd name="T10" fmla="*/ 8 w 143"/>
                    <a:gd name="T11" fmla="*/ 69 h 345"/>
                    <a:gd name="T12" fmla="*/ 0 w 143"/>
                    <a:gd name="T13" fmla="*/ 128 h 345"/>
                    <a:gd name="T14" fmla="*/ 48 w 143"/>
                    <a:gd name="T15" fmla="*/ 290 h 345"/>
                    <a:gd name="T16" fmla="*/ 64 w 143"/>
                    <a:gd name="T17" fmla="*/ 322 h 345"/>
                    <a:gd name="T18" fmla="*/ 143 w 143"/>
                    <a:gd name="T19" fmla="*/ 345 h 345"/>
                    <a:gd name="T20" fmla="*/ 131 w 143"/>
                    <a:gd name="T21" fmla="*/ 316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3" h="345">
                      <a:moveTo>
                        <a:pt x="131" y="316"/>
                      </a:moveTo>
                      <a:cubicBezTo>
                        <a:pt x="119" y="291"/>
                        <a:pt x="106" y="266"/>
                        <a:pt x="93" y="242"/>
                      </a:cubicBezTo>
                      <a:cubicBezTo>
                        <a:pt x="43" y="214"/>
                        <a:pt x="10" y="161"/>
                        <a:pt x="10" y="100"/>
                      </a:cubicBezTo>
                      <a:cubicBezTo>
                        <a:pt x="10" y="62"/>
                        <a:pt x="23" y="28"/>
                        <a:pt x="45" y="0"/>
                      </a:cubicBezTo>
                      <a:cubicBezTo>
                        <a:pt x="38" y="8"/>
                        <a:pt x="33" y="15"/>
                        <a:pt x="28" y="24"/>
                      </a:cubicBezTo>
                      <a:cubicBezTo>
                        <a:pt x="20" y="36"/>
                        <a:pt x="13" y="51"/>
                        <a:pt x="8" y="69"/>
                      </a:cubicBezTo>
                      <a:cubicBezTo>
                        <a:pt x="2" y="88"/>
                        <a:pt x="0" y="108"/>
                        <a:pt x="0" y="128"/>
                      </a:cubicBezTo>
                      <a:cubicBezTo>
                        <a:pt x="1" y="185"/>
                        <a:pt x="24" y="240"/>
                        <a:pt x="48" y="290"/>
                      </a:cubicBezTo>
                      <a:cubicBezTo>
                        <a:pt x="53" y="301"/>
                        <a:pt x="59" y="311"/>
                        <a:pt x="64" y="322"/>
                      </a:cubicBezTo>
                      <a:cubicBezTo>
                        <a:pt x="89" y="334"/>
                        <a:pt x="115" y="341"/>
                        <a:pt x="143" y="345"/>
                      </a:cubicBezTo>
                      <a:cubicBezTo>
                        <a:pt x="139" y="335"/>
                        <a:pt x="135" y="325"/>
                        <a:pt x="131" y="31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0000">
                      <a:schemeClr val="accent1">
                        <a:shade val="30000"/>
                        <a:satMod val="115000"/>
                      </a:schemeClr>
                    </a:gs>
                    <a:gs pos="77000">
                      <a:schemeClr val="accent1">
                        <a:shade val="100000"/>
                        <a:satMod val="115000"/>
                        <a:alpha val="0"/>
                      </a:schemeClr>
                    </a:gs>
                  </a:gsLst>
                  <a:lin ang="8400000" scaled="0"/>
                  <a:tileRect/>
                </a:gra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E204BB4-1311-DF2D-818B-01A84D1FE04A}"/>
                  </a:ext>
                </a:extLst>
              </p:cNvPr>
              <p:cNvGrpSpPr/>
              <p:nvPr/>
            </p:nvGrpSpPr>
            <p:grpSpPr>
              <a:xfrm>
                <a:off x="5299473" y="1443038"/>
                <a:ext cx="1408510" cy="1591866"/>
                <a:chOff x="5299473" y="1443038"/>
                <a:chExt cx="1408510" cy="1591866"/>
              </a:xfrm>
            </p:grpSpPr>
            <p:sp>
              <p:nvSpPr>
                <p:cNvPr id="29" name="Freeform 11">
                  <a:extLst>
                    <a:ext uri="{FF2B5EF4-FFF2-40B4-BE49-F238E27FC236}">
                      <a16:creationId xmlns:a16="http://schemas.microsoft.com/office/drawing/2014/main" id="{A15EB98E-EC94-563B-7BD7-B28F21A98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99473" y="1443038"/>
                  <a:ext cx="1408510" cy="1591866"/>
                </a:xfrm>
                <a:custGeom>
                  <a:avLst/>
                  <a:gdLst>
                    <a:gd name="T0" fmla="*/ 0 w 493"/>
                    <a:gd name="T1" fmla="*/ 0 h 557"/>
                    <a:gd name="T2" fmla="*/ 46 w 493"/>
                    <a:gd name="T3" fmla="*/ 95 h 557"/>
                    <a:gd name="T4" fmla="*/ 205 w 493"/>
                    <a:gd name="T5" fmla="*/ 136 h 557"/>
                    <a:gd name="T6" fmla="*/ 284 w 493"/>
                    <a:gd name="T7" fmla="*/ 162 h 557"/>
                    <a:gd name="T8" fmla="*/ 466 w 493"/>
                    <a:gd name="T9" fmla="*/ 299 h 557"/>
                    <a:gd name="T10" fmla="*/ 493 w 493"/>
                    <a:gd name="T11" fmla="*/ 396 h 557"/>
                    <a:gd name="T12" fmla="*/ 332 w 493"/>
                    <a:gd name="T13" fmla="*/ 557 h 557"/>
                    <a:gd name="T14" fmla="*/ 171 w 493"/>
                    <a:gd name="T15" fmla="*/ 396 h 557"/>
                    <a:gd name="T16" fmla="*/ 310 w 493"/>
                    <a:gd name="T17" fmla="*/ 237 h 557"/>
                    <a:gd name="T18" fmla="*/ 208 w 493"/>
                    <a:gd name="T19" fmla="*/ 202 h 557"/>
                    <a:gd name="T20" fmla="*/ 59 w 493"/>
                    <a:gd name="T21" fmla="*/ 122 h 557"/>
                    <a:gd name="T22" fmla="*/ 23 w 493"/>
                    <a:gd name="T23" fmla="*/ 74 h 557"/>
                    <a:gd name="T24" fmla="*/ 5 w 493"/>
                    <a:gd name="T25" fmla="*/ 28 h 557"/>
                    <a:gd name="T26" fmla="*/ 0 w 493"/>
                    <a:gd name="T27" fmla="*/ 0 h 5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93" h="557">
                      <a:moveTo>
                        <a:pt x="0" y="0"/>
                      </a:moveTo>
                      <a:cubicBezTo>
                        <a:pt x="4" y="35"/>
                        <a:pt x="19" y="68"/>
                        <a:pt x="46" y="95"/>
                      </a:cubicBezTo>
                      <a:cubicBezTo>
                        <a:pt x="89" y="138"/>
                        <a:pt x="150" y="152"/>
                        <a:pt x="205" y="136"/>
                      </a:cubicBezTo>
                      <a:cubicBezTo>
                        <a:pt x="231" y="145"/>
                        <a:pt x="258" y="153"/>
                        <a:pt x="284" y="162"/>
                      </a:cubicBezTo>
                      <a:cubicBezTo>
                        <a:pt x="356" y="188"/>
                        <a:pt x="427" y="229"/>
                        <a:pt x="466" y="299"/>
                      </a:cubicBezTo>
                      <a:cubicBezTo>
                        <a:pt x="485" y="333"/>
                        <a:pt x="493" y="371"/>
                        <a:pt x="493" y="396"/>
                      </a:cubicBezTo>
                      <a:cubicBezTo>
                        <a:pt x="493" y="485"/>
                        <a:pt x="421" y="557"/>
                        <a:pt x="332" y="557"/>
                      </a:cubicBezTo>
                      <a:cubicBezTo>
                        <a:pt x="243" y="557"/>
                        <a:pt x="171" y="485"/>
                        <a:pt x="171" y="396"/>
                      </a:cubicBezTo>
                      <a:cubicBezTo>
                        <a:pt x="171" y="315"/>
                        <a:pt x="231" y="247"/>
                        <a:pt x="310" y="237"/>
                      </a:cubicBezTo>
                      <a:cubicBezTo>
                        <a:pt x="276" y="224"/>
                        <a:pt x="241" y="214"/>
                        <a:pt x="208" y="202"/>
                      </a:cubicBezTo>
                      <a:cubicBezTo>
                        <a:pt x="155" y="184"/>
                        <a:pt x="100" y="161"/>
                        <a:pt x="59" y="122"/>
                      </a:cubicBezTo>
                      <a:cubicBezTo>
                        <a:pt x="45" y="108"/>
                        <a:pt x="33" y="92"/>
                        <a:pt x="23" y="74"/>
                      </a:cubicBezTo>
                      <a:cubicBezTo>
                        <a:pt x="14" y="58"/>
                        <a:pt x="8" y="43"/>
                        <a:pt x="5" y="28"/>
                      </a:cubicBezTo>
                      <a:cubicBezTo>
                        <a:pt x="2" y="19"/>
                        <a:pt x="1" y="9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30" name="Oval 19">
                  <a:extLst>
                    <a:ext uri="{FF2B5EF4-FFF2-40B4-BE49-F238E27FC236}">
                      <a16:creationId xmlns:a16="http://schemas.microsoft.com/office/drawing/2014/main" id="{F6A3A4F7-FB7D-C6FF-8AF4-2EF656AE3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68592" y="2197894"/>
                  <a:ext cx="756047" cy="75723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31" name="Freeform 35">
                  <a:extLst>
                    <a:ext uri="{FF2B5EF4-FFF2-40B4-BE49-F238E27FC236}">
                      <a16:creationId xmlns:a16="http://schemas.microsoft.com/office/drawing/2014/main" id="{6269225B-8BA1-BD8F-B10B-9A9CF83273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99473" y="1443038"/>
                  <a:ext cx="894160" cy="608410"/>
                </a:xfrm>
                <a:custGeom>
                  <a:avLst/>
                  <a:gdLst>
                    <a:gd name="T0" fmla="*/ 284 w 313"/>
                    <a:gd name="T1" fmla="*/ 162 h 213"/>
                    <a:gd name="T2" fmla="*/ 205 w 313"/>
                    <a:gd name="T3" fmla="*/ 136 h 213"/>
                    <a:gd name="T4" fmla="*/ 46 w 313"/>
                    <a:gd name="T5" fmla="*/ 95 h 213"/>
                    <a:gd name="T6" fmla="*/ 0 w 313"/>
                    <a:gd name="T7" fmla="*/ 0 h 213"/>
                    <a:gd name="T8" fmla="*/ 5 w 313"/>
                    <a:gd name="T9" fmla="*/ 28 h 213"/>
                    <a:gd name="T10" fmla="*/ 23 w 313"/>
                    <a:gd name="T11" fmla="*/ 74 h 213"/>
                    <a:gd name="T12" fmla="*/ 59 w 313"/>
                    <a:gd name="T13" fmla="*/ 122 h 213"/>
                    <a:gd name="T14" fmla="*/ 208 w 313"/>
                    <a:gd name="T15" fmla="*/ 202 h 213"/>
                    <a:gd name="T16" fmla="*/ 241 w 313"/>
                    <a:gd name="T17" fmla="*/ 213 h 213"/>
                    <a:gd name="T18" fmla="*/ 313 w 313"/>
                    <a:gd name="T19" fmla="*/ 174 h 213"/>
                    <a:gd name="T20" fmla="*/ 284 w 313"/>
                    <a:gd name="T21" fmla="*/ 162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3" h="213">
                      <a:moveTo>
                        <a:pt x="284" y="162"/>
                      </a:moveTo>
                      <a:cubicBezTo>
                        <a:pt x="258" y="153"/>
                        <a:pt x="231" y="145"/>
                        <a:pt x="205" y="136"/>
                      </a:cubicBezTo>
                      <a:cubicBezTo>
                        <a:pt x="150" y="152"/>
                        <a:pt x="89" y="138"/>
                        <a:pt x="46" y="95"/>
                      </a:cubicBezTo>
                      <a:cubicBezTo>
                        <a:pt x="19" y="68"/>
                        <a:pt x="4" y="35"/>
                        <a:pt x="0" y="0"/>
                      </a:cubicBezTo>
                      <a:cubicBezTo>
                        <a:pt x="1" y="9"/>
                        <a:pt x="2" y="19"/>
                        <a:pt x="5" y="28"/>
                      </a:cubicBezTo>
                      <a:cubicBezTo>
                        <a:pt x="8" y="43"/>
                        <a:pt x="14" y="58"/>
                        <a:pt x="23" y="74"/>
                      </a:cubicBezTo>
                      <a:cubicBezTo>
                        <a:pt x="33" y="92"/>
                        <a:pt x="45" y="108"/>
                        <a:pt x="59" y="122"/>
                      </a:cubicBezTo>
                      <a:cubicBezTo>
                        <a:pt x="100" y="161"/>
                        <a:pt x="155" y="184"/>
                        <a:pt x="208" y="202"/>
                      </a:cubicBezTo>
                      <a:cubicBezTo>
                        <a:pt x="219" y="206"/>
                        <a:pt x="230" y="210"/>
                        <a:pt x="241" y="213"/>
                      </a:cubicBezTo>
                      <a:cubicBezTo>
                        <a:pt x="267" y="204"/>
                        <a:pt x="291" y="191"/>
                        <a:pt x="313" y="174"/>
                      </a:cubicBezTo>
                      <a:cubicBezTo>
                        <a:pt x="304" y="169"/>
                        <a:pt x="294" y="166"/>
                        <a:pt x="284" y="16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1000">
                      <a:schemeClr val="accent4">
                        <a:shade val="30000"/>
                        <a:satMod val="115000"/>
                      </a:schemeClr>
                    </a:gs>
                    <a:gs pos="94000">
                      <a:schemeClr val="accent4">
                        <a:shade val="100000"/>
                        <a:satMod val="115000"/>
                        <a:alpha val="0"/>
                      </a:schemeClr>
                    </a:gs>
                  </a:gsLst>
                  <a:lin ang="4200000" scaled="0"/>
                  <a:tileRect/>
                </a:gra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9FD36E8-AAD5-D3B0-4E97-D1791A1623FC}"/>
                  </a:ext>
                </a:extLst>
              </p:cNvPr>
              <p:cNvGrpSpPr/>
              <p:nvPr/>
            </p:nvGrpSpPr>
            <p:grpSpPr>
              <a:xfrm>
                <a:off x="4286250" y="859631"/>
                <a:ext cx="1976438" cy="1034654"/>
                <a:chOff x="4286250" y="859631"/>
                <a:chExt cx="1976438" cy="1034654"/>
              </a:xfrm>
            </p:grpSpPr>
            <p:sp>
              <p:nvSpPr>
                <p:cNvPr id="26" name="Freeform 12">
                  <a:extLst>
                    <a:ext uri="{FF2B5EF4-FFF2-40B4-BE49-F238E27FC236}">
                      <a16:creationId xmlns:a16="http://schemas.microsoft.com/office/drawing/2014/main" id="{DF09A084-0985-0119-9A27-29DF4EA3C6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6250" y="859631"/>
                  <a:ext cx="1976438" cy="1034654"/>
                </a:xfrm>
                <a:custGeom>
                  <a:avLst/>
                  <a:gdLst>
                    <a:gd name="T0" fmla="*/ 0 w 692"/>
                    <a:gd name="T1" fmla="*/ 139 h 362"/>
                    <a:gd name="T2" fmla="*/ 100 w 692"/>
                    <a:gd name="T3" fmla="*/ 174 h 362"/>
                    <a:gd name="T4" fmla="*/ 242 w 692"/>
                    <a:gd name="T5" fmla="*/ 91 h 362"/>
                    <a:gd name="T6" fmla="*/ 316 w 692"/>
                    <a:gd name="T7" fmla="*/ 53 h 362"/>
                    <a:gd name="T8" fmla="*/ 541 w 692"/>
                    <a:gd name="T9" fmla="*/ 22 h 362"/>
                    <a:gd name="T10" fmla="*/ 629 w 692"/>
                    <a:gd name="T11" fmla="*/ 71 h 362"/>
                    <a:gd name="T12" fmla="*/ 629 w 692"/>
                    <a:gd name="T13" fmla="*/ 299 h 362"/>
                    <a:gd name="T14" fmla="*/ 401 w 692"/>
                    <a:gd name="T15" fmla="*/ 299 h 362"/>
                    <a:gd name="T16" fmla="*/ 387 w 692"/>
                    <a:gd name="T17" fmla="*/ 88 h 362"/>
                    <a:gd name="T18" fmla="*/ 290 w 692"/>
                    <a:gd name="T19" fmla="*/ 136 h 362"/>
                    <a:gd name="T20" fmla="*/ 128 w 692"/>
                    <a:gd name="T21" fmla="*/ 184 h 362"/>
                    <a:gd name="T22" fmla="*/ 69 w 692"/>
                    <a:gd name="T23" fmla="*/ 176 h 362"/>
                    <a:gd name="T24" fmla="*/ 24 w 692"/>
                    <a:gd name="T25" fmla="*/ 156 h 362"/>
                    <a:gd name="T26" fmla="*/ 0 w 692"/>
                    <a:gd name="T27" fmla="*/ 139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92" h="362">
                      <a:moveTo>
                        <a:pt x="0" y="139"/>
                      </a:moveTo>
                      <a:cubicBezTo>
                        <a:pt x="28" y="161"/>
                        <a:pt x="62" y="174"/>
                        <a:pt x="100" y="174"/>
                      </a:cubicBezTo>
                      <a:cubicBezTo>
                        <a:pt x="161" y="174"/>
                        <a:pt x="214" y="141"/>
                        <a:pt x="242" y="91"/>
                      </a:cubicBezTo>
                      <a:cubicBezTo>
                        <a:pt x="266" y="78"/>
                        <a:pt x="291" y="65"/>
                        <a:pt x="316" y="53"/>
                      </a:cubicBezTo>
                      <a:cubicBezTo>
                        <a:pt x="385" y="21"/>
                        <a:pt x="464" y="0"/>
                        <a:pt x="541" y="22"/>
                      </a:cubicBezTo>
                      <a:cubicBezTo>
                        <a:pt x="579" y="33"/>
                        <a:pt x="611" y="53"/>
                        <a:pt x="629" y="71"/>
                      </a:cubicBezTo>
                      <a:cubicBezTo>
                        <a:pt x="692" y="134"/>
                        <a:pt x="692" y="236"/>
                        <a:pt x="629" y="299"/>
                      </a:cubicBezTo>
                      <a:cubicBezTo>
                        <a:pt x="566" y="362"/>
                        <a:pt x="464" y="362"/>
                        <a:pt x="401" y="299"/>
                      </a:cubicBezTo>
                      <a:cubicBezTo>
                        <a:pt x="344" y="242"/>
                        <a:pt x="339" y="151"/>
                        <a:pt x="387" y="88"/>
                      </a:cubicBezTo>
                      <a:cubicBezTo>
                        <a:pt x="354" y="103"/>
                        <a:pt x="322" y="120"/>
                        <a:pt x="290" y="136"/>
                      </a:cubicBezTo>
                      <a:cubicBezTo>
                        <a:pt x="240" y="160"/>
                        <a:pt x="185" y="183"/>
                        <a:pt x="128" y="184"/>
                      </a:cubicBezTo>
                      <a:cubicBezTo>
                        <a:pt x="108" y="184"/>
                        <a:pt x="88" y="182"/>
                        <a:pt x="69" y="176"/>
                      </a:cubicBezTo>
                      <a:cubicBezTo>
                        <a:pt x="51" y="171"/>
                        <a:pt x="36" y="164"/>
                        <a:pt x="24" y="156"/>
                      </a:cubicBezTo>
                      <a:cubicBezTo>
                        <a:pt x="15" y="151"/>
                        <a:pt x="8" y="146"/>
                        <a:pt x="0" y="13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27" name="Freeform 20">
                  <a:extLst>
                    <a:ext uri="{FF2B5EF4-FFF2-40B4-BE49-F238E27FC236}">
                      <a16:creationId xmlns:a16="http://schemas.microsoft.com/office/drawing/2014/main" id="{978D799D-73E7-7B41-C7AE-BF274DCF3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42335" y="973931"/>
                  <a:ext cx="828675" cy="832248"/>
                </a:xfrm>
                <a:custGeom>
                  <a:avLst/>
                  <a:gdLst>
                    <a:gd name="T0" fmla="*/ 52 w 290"/>
                    <a:gd name="T1" fmla="*/ 239 h 291"/>
                    <a:gd name="T2" fmla="*/ 52 w 290"/>
                    <a:gd name="T3" fmla="*/ 52 h 291"/>
                    <a:gd name="T4" fmla="*/ 239 w 290"/>
                    <a:gd name="T5" fmla="*/ 52 h 291"/>
                    <a:gd name="T6" fmla="*/ 239 w 290"/>
                    <a:gd name="T7" fmla="*/ 239 h 291"/>
                    <a:gd name="T8" fmla="*/ 52 w 290"/>
                    <a:gd name="T9" fmla="*/ 239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0" h="291">
                      <a:moveTo>
                        <a:pt x="52" y="239"/>
                      </a:moveTo>
                      <a:cubicBezTo>
                        <a:pt x="0" y="187"/>
                        <a:pt x="0" y="103"/>
                        <a:pt x="52" y="52"/>
                      </a:cubicBezTo>
                      <a:cubicBezTo>
                        <a:pt x="103" y="0"/>
                        <a:pt x="187" y="0"/>
                        <a:pt x="239" y="52"/>
                      </a:cubicBezTo>
                      <a:cubicBezTo>
                        <a:pt x="290" y="103"/>
                        <a:pt x="290" y="187"/>
                        <a:pt x="239" y="239"/>
                      </a:cubicBezTo>
                      <a:cubicBezTo>
                        <a:pt x="187" y="291"/>
                        <a:pt x="103" y="291"/>
                        <a:pt x="52" y="239"/>
                      </a:cubicBez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28" name="Freeform 36">
                  <a:extLst>
                    <a:ext uri="{FF2B5EF4-FFF2-40B4-BE49-F238E27FC236}">
                      <a16:creationId xmlns:a16="http://schemas.microsoft.com/office/drawing/2014/main" id="{12823DC0-3076-0214-0C26-BA61810F92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6250" y="977503"/>
                  <a:ext cx="984647" cy="408385"/>
                </a:xfrm>
                <a:custGeom>
                  <a:avLst/>
                  <a:gdLst>
                    <a:gd name="T0" fmla="*/ 316 w 345"/>
                    <a:gd name="T1" fmla="*/ 12 h 143"/>
                    <a:gd name="T2" fmla="*/ 242 w 345"/>
                    <a:gd name="T3" fmla="*/ 50 h 143"/>
                    <a:gd name="T4" fmla="*/ 100 w 345"/>
                    <a:gd name="T5" fmla="*/ 133 h 143"/>
                    <a:gd name="T6" fmla="*/ 0 w 345"/>
                    <a:gd name="T7" fmla="*/ 98 h 143"/>
                    <a:gd name="T8" fmla="*/ 24 w 345"/>
                    <a:gd name="T9" fmla="*/ 115 h 143"/>
                    <a:gd name="T10" fmla="*/ 69 w 345"/>
                    <a:gd name="T11" fmla="*/ 135 h 143"/>
                    <a:gd name="T12" fmla="*/ 128 w 345"/>
                    <a:gd name="T13" fmla="*/ 143 h 143"/>
                    <a:gd name="T14" fmla="*/ 290 w 345"/>
                    <a:gd name="T15" fmla="*/ 95 h 143"/>
                    <a:gd name="T16" fmla="*/ 322 w 345"/>
                    <a:gd name="T17" fmla="*/ 79 h 143"/>
                    <a:gd name="T18" fmla="*/ 345 w 345"/>
                    <a:gd name="T19" fmla="*/ 0 h 143"/>
                    <a:gd name="T20" fmla="*/ 316 w 345"/>
                    <a:gd name="T21" fmla="*/ 12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45" h="143">
                      <a:moveTo>
                        <a:pt x="316" y="12"/>
                      </a:moveTo>
                      <a:cubicBezTo>
                        <a:pt x="291" y="24"/>
                        <a:pt x="266" y="37"/>
                        <a:pt x="242" y="50"/>
                      </a:cubicBezTo>
                      <a:cubicBezTo>
                        <a:pt x="214" y="100"/>
                        <a:pt x="161" y="133"/>
                        <a:pt x="100" y="133"/>
                      </a:cubicBezTo>
                      <a:cubicBezTo>
                        <a:pt x="62" y="133"/>
                        <a:pt x="28" y="120"/>
                        <a:pt x="0" y="98"/>
                      </a:cubicBezTo>
                      <a:cubicBezTo>
                        <a:pt x="8" y="105"/>
                        <a:pt x="15" y="110"/>
                        <a:pt x="24" y="115"/>
                      </a:cubicBezTo>
                      <a:cubicBezTo>
                        <a:pt x="36" y="123"/>
                        <a:pt x="51" y="130"/>
                        <a:pt x="69" y="135"/>
                      </a:cubicBezTo>
                      <a:cubicBezTo>
                        <a:pt x="88" y="141"/>
                        <a:pt x="108" y="143"/>
                        <a:pt x="128" y="143"/>
                      </a:cubicBezTo>
                      <a:cubicBezTo>
                        <a:pt x="185" y="142"/>
                        <a:pt x="240" y="119"/>
                        <a:pt x="290" y="95"/>
                      </a:cubicBezTo>
                      <a:cubicBezTo>
                        <a:pt x="301" y="90"/>
                        <a:pt x="311" y="84"/>
                        <a:pt x="322" y="79"/>
                      </a:cubicBezTo>
                      <a:cubicBezTo>
                        <a:pt x="334" y="54"/>
                        <a:pt x="341" y="28"/>
                        <a:pt x="345" y="0"/>
                      </a:cubicBezTo>
                      <a:cubicBezTo>
                        <a:pt x="335" y="4"/>
                        <a:pt x="325" y="8"/>
                        <a:pt x="316" y="1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57000">
                      <a:schemeClr val="accent3">
                        <a:shade val="30000"/>
                        <a:satMod val="115000"/>
                      </a:schemeClr>
                    </a:gs>
                    <a:gs pos="72000">
                      <a:schemeClr val="accent3">
                        <a:shade val="100000"/>
                        <a:satMod val="115000"/>
                        <a:alpha val="0"/>
                      </a:schemeClr>
                    </a:gs>
                  </a:gsLst>
                  <a:lin ang="3000000" scaled="0"/>
                  <a:tileRect/>
                </a:gra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B62D5AD-72A2-3856-4CBB-D6BAAE359FA7}"/>
                  </a:ext>
                </a:extLst>
              </p:cNvPr>
              <p:cNvGrpSpPr/>
              <p:nvPr/>
            </p:nvGrpSpPr>
            <p:grpSpPr>
              <a:xfrm>
                <a:off x="3440906" y="436960"/>
                <a:ext cx="1590675" cy="1408510"/>
                <a:chOff x="3440906" y="436960"/>
                <a:chExt cx="1590675" cy="1408510"/>
              </a:xfrm>
            </p:grpSpPr>
            <p:sp>
              <p:nvSpPr>
                <p:cNvPr id="23" name="Freeform 13">
                  <a:extLst>
                    <a:ext uri="{FF2B5EF4-FFF2-40B4-BE49-F238E27FC236}">
                      <a16:creationId xmlns:a16="http://schemas.microsoft.com/office/drawing/2014/main" id="{DA76A6B7-5ECC-39B7-4D71-AD3F7CE02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906" y="436960"/>
                  <a:ext cx="1590675" cy="1408510"/>
                </a:xfrm>
                <a:custGeom>
                  <a:avLst/>
                  <a:gdLst>
                    <a:gd name="T0" fmla="*/ 0 w 557"/>
                    <a:gd name="T1" fmla="*/ 493 h 493"/>
                    <a:gd name="T2" fmla="*/ 95 w 557"/>
                    <a:gd name="T3" fmla="*/ 447 h 493"/>
                    <a:gd name="T4" fmla="*/ 136 w 557"/>
                    <a:gd name="T5" fmla="*/ 288 h 493"/>
                    <a:gd name="T6" fmla="*/ 162 w 557"/>
                    <a:gd name="T7" fmla="*/ 209 h 493"/>
                    <a:gd name="T8" fmla="*/ 299 w 557"/>
                    <a:gd name="T9" fmla="*/ 27 h 493"/>
                    <a:gd name="T10" fmla="*/ 396 w 557"/>
                    <a:gd name="T11" fmla="*/ 0 h 493"/>
                    <a:gd name="T12" fmla="*/ 557 w 557"/>
                    <a:gd name="T13" fmla="*/ 161 h 493"/>
                    <a:gd name="T14" fmla="*/ 396 w 557"/>
                    <a:gd name="T15" fmla="*/ 322 h 493"/>
                    <a:gd name="T16" fmla="*/ 237 w 557"/>
                    <a:gd name="T17" fmla="*/ 183 h 493"/>
                    <a:gd name="T18" fmla="*/ 202 w 557"/>
                    <a:gd name="T19" fmla="*/ 285 h 493"/>
                    <a:gd name="T20" fmla="*/ 122 w 557"/>
                    <a:gd name="T21" fmla="*/ 434 h 493"/>
                    <a:gd name="T22" fmla="*/ 74 w 557"/>
                    <a:gd name="T23" fmla="*/ 470 h 493"/>
                    <a:gd name="T24" fmla="*/ 28 w 557"/>
                    <a:gd name="T25" fmla="*/ 488 h 493"/>
                    <a:gd name="T26" fmla="*/ 0 w 557"/>
                    <a:gd name="T27" fmla="*/ 493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57" h="493">
                      <a:moveTo>
                        <a:pt x="0" y="493"/>
                      </a:moveTo>
                      <a:cubicBezTo>
                        <a:pt x="35" y="489"/>
                        <a:pt x="68" y="474"/>
                        <a:pt x="95" y="447"/>
                      </a:cubicBezTo>
                      <a:cubicBezTo>
                        <a:pt x="138" y="404"/>
                        <a:pt x="152" y="343"/>
                        <a:pt x="136" y="288"/>
                      </a:cubicBezTo>
                      <a:cubicBezTo>
                        <a:pt x="145" y="262"/>
                        <a:pt x="153" y="235"/>
                        <a:pt x="162" y="209"/>
                      </a:cubicBezTo>
                      <a:cubicBezTo>
                        <a:pt x="188" y="137"/>
                        <a:pt x="229" y="66"/>
                        <a:pt x="299" y="27"/>
                      </a:cubicBezTo>
                      <a:cubicBezTo>
                        <a:pt x="333" y="8"/>
                        <a:pt x="371" y="0"/>
                        <a:pt x="396" y="0"/>
                      </a:cubicBezTo>
                      <a:cubicBezTo>
                        <a:pt x="485" y="0"/>
                        <a:pt x="557" y="72"/>
                        <a:pt x="557" y="161"/>
                      </a:cubicBezTo>
                      <a:cubicBezTo>
                        <a:pt x="557" y="250"/>
                        <a:pt x="485" y="322"/>
                        <a:pt x="396" y="322"/>
                      </a:cubicBezTo>
                      <a:cubicBezTo>
                        <a:pt x="315" y="322"/>
                        <a:pt x="247" y="262"/>
                        <a:pt x="237" y="183"/>
                      </a:cubicBezTo>
                      <a:cubicBezTo>
                        <a:pt x="224" y="217"/>
                        <a:pt x="214" y="252"/>
                        <a:pt x="202" y="285"/>
                      </a:cubicBezTo>
                      <a:cubicBezTo>
                        <a:pt x="184" y="338"/>
                        <a:pt x="161" y="393"/>
                        <a:pt x="122" y="434"/>
                      </a:cubicBezTo>
                      <a:cubicBezTo>
                        <a:pt x="108" y="448"/>
                        <a:pt x="92" y="460"/>
                        <a:pt x="74" y="470"/>
                      </a:cubicBezTo>
                      <a:cubicBezTo>
                        <a:pt x="58" y="479"/>
                        <a:pt x="43" y="485"/>
                        <a:pt x="28" y="488"/>
                      </a:cubicBezTo>
                      <a:cubicBezTo>
                        <a:pt x="19" y="491"/>
                        <a:pt x="9" y="492"/>
                        <a:pt x="0" y="49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24" name="Oval 21">
                  <a:extLst>
                    <a:ext uri="{FF2B5EF4-FFF2-40B4-BE49-F238E27FC236}">
                      <a16:creationId xmlns:a16="http://schemas.microsoft.com/office/drawing/2014/main" id="{9C09401E-3DA1-3222-1F9E-341D999130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4572" y="520304"/>
                  <a:ext cx="757238" cy="75723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  <p:sp>
              <p:nvSpPr>
                <p:cNvPr id="25" name="Freeform 37">
                  <a:extLst>
                    <a:ext uri="{FF2B5EF4-FFF2-40B4-BE49-F238E27FC236}">
                      <a16:creationId xmlns:a16="http://schemas.microsoft.com/office/drawing/2014/main" id="{853212A7-58F1-DBDE-EBC4-56514C11A8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906" y="951310"/>
                  <a:ext cx="608410" cy="894160"/>
                </a:xfrm>
                <a:custGeom>
                  <a:avLst/>
                  <a:gdLst>
                    <a:gd name="T0" fmla="*/ 162 w 213"/>
                    <a:gd name="T1" fmla="*/ 29 h 313"/>
                    <a:gd name="T2" fmla="*/ 136 w 213"/>
                    <a:gd name="T3" fmla="*/ 108 h 313"/>
                    <a:gd name="T4" fmla="*/ 95 w 213"/>
                    <a:gd name="T5" fmla="*/ 267 h 313"/>
                    <a:gd name="T6" fmla="*/ 0 w 213"/>
                    <a:gd name="T7" fmla="*/ 313 h 313"/>
                    <a:gd name="T8" fmla="*/ 28 w 213"/>
                    <a:gd name="T9" fmla="*/ 308 h 313"/>
                    <a:gd name="T10" fmla="*/ 74 w 213"/>
                    <a:gd name="T11" fmla="*/ 290 h 313"/>
                    <a:gd name="T12" fmla="*/ 122 w 213"/>
                    <a:gd name="T13" fmla="*/ 254 h 313"/>
                    <a:gd name="T14" fmla="*/ 202 w 213"/>
                    <a:gd name="T15" fmla="*/ 105 h 313"/>
                    <a:gd name="T16" fmla="*/ 213 w 213"/>
                    <a:gd name="T17" fmla="*/ 72 h 313"/>
                    <a:gd name="T18" fmla="*/ 174 w 213"/>
                    <a:gd name="T19" fmla="*/ 0 h 313"/>
                    <a:gd name="T20" fmla="*/ 162 w 213"/>
                    <a:gd name="T21" fmla="*/ 29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3" h="313">
                      <a:moveTo>
                        <a:pt x="162" y="29"/>
                      </a:moveTo>
                      <a:cubicBezTo>
                        <a:pt x="153" y="55"/>
                        <a:pt x="145" y="82"/>
                        <a:pt x="136" y="108"/>
                      </a:cubicBezTo>
                      <a:cubicBezTo>
                        <a:pt x="152" y="163"/>
                        <a:pt x="138" y="224"/>
                        <a:pt x="95" y="267"/>
                      </a:cubicBezTo>
                      <a:cubicBezTo>
                        <a:pt x="68" y="294"/>
                        <a:pt x="35" y="309"/>
                        <a:pt x="0" y="313"/>
                      </a:cubicBezTo>
                      <a:cubicBezTo>
                        <a:pt x="9" y="312"/>
                        <a:pt x="19" y="311"/>
                        <a:pt x="28" y="308"/>
                      </a:cubicBezTo>
                      <a:cubicBezTo>
                        <a:pt x="43" y="305"/>
                        <a:pt x="58" y="299"/>
                        <a:pt x="74" y="290"/>
                      </a:cubicBezTo>
                      <a:cubicBezTo>
                        <a:pt x="92" y="280"/>
                        <a:pt x="108" y="268"/>
                        <a:pt x="122" y="254"/>
                      </a:cubicBezTo>
                      <a:cubicBezTo>
                        <a:pt x="161" y="213"/>
                        <a:pt x="184" y="158"/>
                        <a:pt x="202" y="105"/>
                      </a:cubicBezTo>
                      <a:cubicBezTo>
                        <a:pt x="206" y="94"/>
                        <a:pt x="210" y="83"/>
                        <a:pt x="213" y="72"/>
                      </a:cubicBezTo>
                      <a:cubicBezTo>
                        <a:pt x="204" y="46"/>
                        <a:pt x="191" y="22"/>
                        <a:pt x="174" y="0"/>
                      </a:cubicBezTo>
                      <a:cubicBezTo>
                        <a:pt x="169" y="9"/>
                        <a:pt x="166" y="19"/>
                        <a:pt x="162" y="2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61000">
                      <a:schemeClr val="accent2">
                        <a:shade val="30000"/>
                        <a:satMod val="115000"/>
                      </a:schemeClr>
                    </a:gs>
                    <a:gs pos="91000">
                      <a:schemeClr val="accent2">
                        <a:shade val="100000"/>
                        <a:satMod val="115000"/>
                        <a:alpha val="0"/>
                      </a:schemeClr>
                    </a:gs>
                  </a:gsLst>
                  <a:lin ang="21594000" scaled="0"/>
                  <a:tileRect/>
                </a:gra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350"/>
                </a:p>
              </p:txBody>
            </p:sp>
          </p:grpSp>
        </p:grpSp>
        <p:pic>
          <p:nvPicPr>
            <p:cNvPr id="22" name="Graphic 21" descr="Tax with solid fill">
              <a:extLst>
                <a:ext uri="{FF2B5EF4-FFF2-40B4-BE49-F238E27FC236}">
                  <a16:creationId xmlns:a16="http://schemas.microsoft.com/office/drawing/2014/main" id="{E7F50A8B-1610-2FAA-6AB4-C7C8BAF8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47133" y="1824788"/>
              <a:ext cx="480033" cy="4800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Graphic 55" descr="Bar graph with upward trend with solid fill">
              <a:extLst>
                <a:ext uri="{FF2B5EF4-FFF2-40B4-BE49-F238E27FC236}">
                  <a16:creationId xmlns:a16="http://schemas.microsoft.com/office/drawing/2014/main" id="{6CEFCDC3-CA59-6684-C8CD-9FA3A23E6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10351" y="2320674"/>
              <a:ext cx="508397" cy="5083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Graphic 59" descr="Fire with solid fill">
              <a:extLst>
                <a:ext uri="{FF2B5EF4-FFF2-40B4-BE49-F238E27FC236}">
                  <a16:creationId xmlns:a16="http://schemas.microsoft.com/office/drawing/2014/main" id="{B1BBD3F2-D43E-1345-5655-C3D352D73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177901" y="3494634"/>
              <a:ext cx="437026" cy="4370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raphic 18" descr="Money with solid fill">
              <a:extLst>
                <a:ext uri="{FF2B5EF4-FFF2-40B4-BE49-F238E27FC236}">
                  <a16:creationId xmlns:a16="http://schemas.microsoft.com/office/drawing/2014/main" id="{359890CF-26D2-CF80-442E-D93B4B7C0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15618" y="2217048"/>
              <a:ext cx="557577" cy="55757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Graphic 56" descr="Computer with solid fill">
              <a:extLst>
                <a:ext uri="{FF2B5EF4-FFF2-40B4-BE49-F238E27FC236}">
                  <a16:creationId xmlns:a16="http://schemas.microsoft.com/office/drawing/2014/main" id="{DAE40D74-FC27-FC1F-A234-CB55554DB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490139" y="3447536"/>
              <a:ext cx="555162" cy="5551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Graphic 60" descr="Court with solid fill">
              <a:extLst>
                <a:ext uri="{FF2B5EF4-FFF2-40B4-BE49-F238E27FC236}">
                  <a16:creationId xmlns:a16="http://schemas.microsoft.com/office/drawing/2014/main" id="{B6163E8A-B1F2-D44D-CCD3-E4DDE80EB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603490" y="4647741"/>
              <a:ext cx="575609" cy="480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Graphic 19" descr="Medical with solid fill">
              <a:extLst>
                <a:ext uri="{FF2B5EF4-FFF2-40B4-BE49-F238E27FC236}">
                  <a16:creationId xmlns:a16="http://schemas.microsoft.com/office/drawing/2014/main" id="{55DF6675-4CDD-2464-0722-C1D04C09B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768565" y="5086931"/>
              <a:ext cx="624201" cy="62420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D99AE03-4952-0E68-B5B2-D904A6B47AAF}"/>
                </a:ext>
              </a:extLst>
            </p:cNvPr>
            <p:cNvGrpSpPr/>
            <p:nvPr/>
          </p:nvGrpSpPr>
          <p:grpSpPr>
            <a:xfrm>
              <a:off x="6930689" y="4581173"/>
              <a:ext cx="616233" cy="642841"/>
              <a:chOff x="6881083" y="4559896"/>
              <a:chExt cx="643413" cy="671191"/>
            </a:xfrm>
          </p:grpSpPr>
          <p:pic>
            <p:nvPicPr>
              <p:cNvPr id="16" name="Graphic 15" descr="Arrow Up with solid fill">
                <a:extLst>
                  <a:ext uri="{FF2B5EF4-FFF2-40B4-BE49-F238E27FC236}">
                    <a16:creationId xmlns:a16="http://schemas.microsoft.com/office/drawing/2014/main" id="{6F9F05AC-6321-E64E-2606-A11E6EBF5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 b="43323"/>
              <a:stretch>
                <a:fillRect/>
              </a:stretch>
            </p:blipFill>
            <p:spPr>
              <a:xfrm>
                <a:off x="6881083" y="4606427"/>
                <a:ext cx="455016" cy="2578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4" name="Graphic 53" descr="Arrow Up with solid fill">
                <a:extLst>
                  <a:ext uri="{FF2B5EF4-FFF2-40B4-BE49-F238E27FC236}">
                    <a16:creationId xmlns:a16="http://schemas.microsoft.com/office/drawing/2014/main" id="{6F5836E5-64EB-3455-F53D-1A12DADD20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 b="43323"/>
              <a:stretch>
                <a:fillRect/>
              </a:stretch>
            </p:blipFill>
            <p:spPr>
              <a:xfrm>
                <a:off x="7041558" y="4559896"/>
                <a:ext cx="455016" cy="2578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" name="Graphic 50" descr="Money with solid fill">
                <a:extLst>
                  <a:ext uri="{FF2B5EF4-FFF2-40B4-BE49-F238E27FC236}">
                    <a16:creationId xmlns:a16="http://schemas.microsoft.com/office/drawing/2014/main" id="{ABA1C094-4BD5-B847-2692-3D68CDE4E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966919" y="4673510"/>
                <a:ext cx="557577" cy="55757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6B4BF32-A4F3-0865-EC0E-0773D6D5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5A3A838-3C15-B4C9-3ADC-AAD77C196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048B-70BE-405E-8BD1-39CD5817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5852"/>
            <a:ext cx="11309968" cy="4830773"/>
          </a:xfrm>
        </p:spPr>
        <p:txBody>
          <a:bodyPr>
            <a:normAutofit fontScale="92500"/>
          </a:bodyPr>
          <a:lstStyle/>
          <a:p>
            <a:r>
              <a:rPr lang="en-US" dirty="0"/>
              <a:t>Strategic Framework and Roadmap to College and Career Ready</a:t>
            </a:r>
          </a:p>
          <a:p>
            <a:r>
              <a:rPr lang="en-US" dirty="0"/>
              <a:t>The Budget Reporting Cycle</a:t>
            </a:r>
          </a:p>
          <a:p>
            <a:r>
              <a:rPr lang="en-US" dirty="0"/>
              <a:t>May Revision Overview</a:t>
            </a:r>
          </a:p>
          <a:p>
            <a:r>
              <a:rPr lang="en-US" dirty="0"/>
              <a:t>Proposed 2026-27 Adopted Budget</a:t>
            </a:r>
          </a:p>
          <a:p>
            <a:pPr lvl="1"/>
            <a:r>
              <a:rPr lang="en-US" dirty="0"/>
              <a:t>Budget Projection – Key Factors</a:t>
            </a:r>
          </a:p>
          <a:p>
            <a:pPr lvl="1"/>
            <a:r>
              <a:rPr lang="en-US" dirty="0"/>
              <a:t>SACS Budget Forms</a:t>
            </a:r>
          </a:p>
          <a:p>
            <a:pPr lvl="1"/>
            <a:r>
              <a:rPr lang="en-US" dirty="0"/>
              <a:t>2026-27 Other Funds</a:t>
            </a:r>
          </a:p>
          <a:p>
            <a:pPr lvl="1"/>
            <a:r>
              <a:rPr lang="en-US" dirty="0"/>
              <a:t>2026-27 General Fund</a:t>
            </a:r>
          </a:p>
          <a:p>
            <a:pPr lvl="1"/>
            <a:r>
              <a:rPr lang="en-US" dirty="0"/>
              <a:t>General Fund Multi-Year Projection</a:t>
            </a:r>
          </a:p>
          <a:p>
            <a:r>
              <a:rPr lang="en-US" dirty="0"/>
              <a:t>One-time Block Grant Funds</a:t>
            </a:r>
          </a:p>
          <a:p>
            <a:r>
              <a:rPr lang="en-US" dirty="0"/>
              <a:t>Looking Ahead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0C787F09-8611-5FE5-63E8-3B8A6FE6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88" y="19050"/>
            <a:ext cx="12023725" cy="83978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Proposition 98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E328B8-01BC-B287-45A0-C91BF7B260B4}"/>
              </a:ext>
            </a:extLst>
          </p:cNvPr>
          <p:cNvCxnSpPr>
            <a:cxnSpLocks/>
          </p:cNvCxnSpPr>
          <p:nvPr/>
        </p:nvCxnSpPr>
        <p:spPr>
          <a:xfrm>
            <a:off x="3030908" y="2195765"/>
            <a:ext cx="8198147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245702-E243-BBA4-C2B2-9D0721664849}"/>
              </a:ext>
            </a:extLst>
          </p:cNvPr>
          <p:cNvCxnSpPr>
            <a:cxnSpLocks/>
          </p:cNvCxnSpPr>
          <p:nvPr/>
        </p:nvCxnSpPr>
        <p:spPr>
          <a:xfrm>
            <a:off x="2960126" y="5115978"/>
            <a:ext cx="8268929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0A59E8-AD68-E23D-CC78-84A462311F89}"/>
              </a:ext>
            </a:extLst>
          </p:cNvPr>
          <p:cNvCxnSpPr>
            <a:cxnSpLocks/>
          </p:cNvCxnSpPr>
          <p:nvPr/>
        </p:nvCxnSpPr>
        <p:spPr>
          <a:xfrm>
            <a:off x="3183771" y="3376921"/>
            <a:ext cx="8045284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7D53CA-7449-7AC7-AD26-D929CE79551E}"/>
              </a:ext>
            </a:extLst>
          </p:cNvPr>
          <p:cNvCxnSpPr>
            <a:cxnSpLocks/>
          </p:cNvCxnSpPr>
          <p:nvPr/>
        </p:nvCxnSpPr>
        <p:spPr>
          <a:xfrm>
            <a:off x="1790588" y="6240920"/>
            <a:ext cx="9230619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EDDCE769-3338-7888-CB31-58D69A4C0E22}"/>
              </a:ext>
            </a:extLst>
          </p:cNvPr>
          <p:cNvGrpSpPr/>
          <p:nvPr/>
        </p:nvGrpSpPr>
        <p:grpSpPr>
          <a:xfrm>
            <a:off x="553776" y="1115344"/>
            <a:ext cx="10770241" cy="4732921"/>
            <a:chOff x="553776" y="1115343"/>
            <a:chExt cx="11073369" cy="5385236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30BD70F-09EF-A122-8702-A41760ECB807}"/>
                </a:ext>
              </a:extLst>
            </p:cNvPr>
            <p:cNvSpPr txBox="1"/>
            <p:nvPr/>
          </p:nvSpPr>
          <p:spPr>
            <a:xfrm>
              <a:off x="3210877" y="3651893"/>
              <a:ext cx="8104935" cy="150584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2000" b="1" dirty="0"/>
                <a:t>The statutory cost-of-living adjustment (COLA) is fully funded at 2.87% and an additional 1.44% increase is provided, but does not apply to all programs and comes with new spending requirements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47B7161-3A3F-930B-CC82-2500B58E1BB2}"/>
                </a:ext>
              </a:extLst>
            </p:cNvPr>
            <p:cNvSpPr/>
            <p:nvPr/>
          </p:nvSpPr>
          <p:spPr>
            <a:xfrm>
              <a:off x="2899542" y="5669582"/>
              <a:ext cx="872760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Despite increased revenue, the May Revision continues to under appropriate the 2025-26 minimum guarantee by $3.9 billion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81AE4F-09B3-62BD-BBB4-3069D45E5ECB}"/>
                </a:ext>
              </a:extLst>
            </p:cNvPr>
            <p:cNvSpPr txBox="1"/>
            <p:nvPr/>
          </p:nvSpPr>
          <p:spPr>
            <a:xfrm>
              <a:off x="3124120" y="2369196"/>
              <a:ext cx="81049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The May Revision provides significant increases in ongoing and one-time resources to LEAs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675540-2FA1-FA99-2A0C-742B62F41BC6}"/>
                </a:ext>
              </a:extLst>
            </p:cNvPr>
            <p:cNvSpPr txBox="1"/>
            <p:nvPr/>
          </p:nvSpPr>
          <p:spPr>
            <a:xfrm>
              <a:off x="2369975" y="1115343"/>
              <a:ext cx="8651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The Proposition 98 minimum guarantee is up more than $6 billion over the three-year budget window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34DE202-D468-909C-0B75-4EB5D31ADC14}"/>
                </a:ext>
              </a:extLst>
            </p:cNvPr>
            <p:cNvGrpSpPr/>
            <p:nvPr/>
          </p:nvGrpSpPr>
          <p:grpSpPr>
            <a:xfrm>
              <a:off x="553776" y="1287084"/>
              <a:ext cx="2507620" cy="4651181"/>
              <a:chOff x="2954362" y="446994"/>
              <a:chExt cx="3345078" cy="6204520"/>
            </a:xfrm>
          </p:grpSpPr>
          <p:sp>
            <p:nvSpPr>
              <p:cNvPr id="74" name="Google Shape;532;p25">
                <a:extLst>
                  <a:ext uri="{FF2B5EF4-FFF2-40B4-BE49-F238E27FC236}">
                    <a16:creationId xmlns:a16="http://schemas.microsoft.com/office/drawing/2014/main" id="{FBB4625D-931D-865B-FEC1-F591A378AC78}"/>
                  </a:ext>
                </a:extLst>
              </p:cNvPr>
              <p:cNvSpPr/>
              <p:nvPr/>
            </p:nvSpPr>
            <p:spPr>
              <a:xfrm rot="957779">
                <a:off x="4516786" y="1618532"/>
                <a:ext cx="1715690" cy="1995488"/>
              </a:xfrm>
              <a:custGeom>
                <a:avLst/>
                <a:gdLst/>
                <a:ahLst/>
                <a:cxnLst/>
                <a:rect l="l" t="t" r="r" b="b"/>
                <a:pathLst>
                  <a:path w="609" h="708" extrusionOk="0">
                    <a:moveTo>
                      <a:pt x="0" y="576"/>
                    </a:moveTo>
                    <a:cubicBezTo>
                      <a:pt x="132" y="708"/>
                      <a:pt x="345" y="708"/>
                      <a:pt x="477" y="576"/>
                    </a:cubicBezTo>
                    <a:cubicBezTo>
                      <a:pt x="609" y="444"/>
                      <a:pt x="609" y="231"/>
                      <a:pt x="477" y="99"/>
                    </a:cubicBezTo>
                    <a:cubicBezTo>
                      <a:pt x="411" y="33"/>
                      <a:pt x="325" y="0"/>
                      <a:pt x="238" y="0"/>
                    </a:cubicBezTo>
                  </a:path>
                </a:pathLst>
              </a:custGeom>
              <a:noFill/>
              <a:ln w="7620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533;p25">
                <a:extLst>
                  <a:ext uri="{FF2B5EF4-FFF2-40B4-BE49-F238E27FC236}">
                    <a16:creationId xmlns:a16="http://schemas.microsoft.com/office/drawing/2014/main" id="{E04A6C19-EEF7-88A3-A64B-5D0D8C689B18}"/>
                  </a:ext>
                </a:extLst>
              </p:cNvPr>
              <p:cNvSpPr/>
              <p:nvPr/>
            </p:nvSpPr>
            <p:spPr>
              <a:xfrm rot="632333">
                <a:off x="4400392" y="3606486"/>
                <a:ext cx="1899048" cy="1647826"/>
              </a:xfrm>
              <a:custGeom>
                <a:avLst/>
                <a:gdLst/>
                <a:ahLst/>
                <a:cxnLst/>
                <a:rect l="l" t="t" r="r" b="b"/>
                <a:pathLst>
                  <a:path w="674" h="585" extrusionOk="0">
                    <a:moveTo>
                      <a:pt x="0" y="248"/>
                    </a:moveTo>
                    <a:cubicBezTo>
                      <a:pt x="0" y="434"/>
                      <a:pt x="151" y="585"/>
                      <a:pt x="337" y="585"/>
                    </a:cubicBezTo>
                    <a:cubicBezTo>
                      <a:pt x="523" y="585"/>
                      <a:pt x="674" y="434"/>
                      <a:pt x="674" y="248"/>
                    </a:cubicBezTo>
                    <a:cubicBezTo>
                      <a:pt x="674" y="150"/>
                      <a:pt x="633" y="62"/>
                      <a:pt x="566" y="0"/>
                    </a:cubicBezTo>
                  </a:path>
                </a:pathLst>
              </a:custGeom>
              <a:noFill/>
              <a:ln w="76200" cap="rnd" cmpd="sng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534;p25">
                <a:extLst>
                  <a:ext uri="{FF2B5EF4-FFF2-40B4-BE49-F238E27FC236}">
                    <a16:creationId xmlns:a16="http://schemas.microsoft.com/office/drawing/2014/main" id="{F601B230-BD93-52E4-6DAF-44282EF1FA8D}"/>
                  </a:ext>
                </a:extLst>
              </p:cNvPr>
              <p:cNvSpPr/>
              <p:nvPr/>
            </p:nvSpPr>
            <p:spPr>
              <a:xfrm rot="896933">
                <a:off x="2954362" y="4938205"/>
                <a:ext cx="1994297" cy="1713309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08" extrusionOk="0">
                    <a:moveTo>
                      <a:pt x="132" y="0"/>
                    </a:moveTo>
                    <a:cubicBezTo>
                      <a:pt x="0" y="131"/>
                      <a:pt x="0" y="345"/>
                      <a:pt x="132" y="477"/>
                    </a:cubicBezTo>
                    <a:cubicBezTo>
                      <a:pt x="264" y="608"/>
                      <a:pt x="477" y="608"/>
                      <a:pt x="609" y="477"/>
                    </a:cubicBezTo>
                    <a:cubicBezTo>
                      <a:pt x="675" y="410"/>
                      <a:pt x="708" y="323"/>
                      <a:pt x="708" y="236"/>
                    </a:cubicBezTo>
                  </a:path>
                </a:pathLst>
              </a:custGeom>
              <a:noFill/>
              <a:ln w="76200" cap="rnd" cmpd="sng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539;p25">
                <a:extLst>
                  <a:ext uri="{FF2B5EF4-FFF2-40B4-BE49-F238E27FC236}">
                    <a16:creationId xmlns:a16="http://schemas.microsoft.com/office/drawing/2014/main" id="{DEA2C43C-B2BA-78AD-B5BD-61562F0BB7AA}"/>
                  </a:ext>
                </a:extLst>
              </p:cNvPr>
              <p:cNvSpPr/>
              <p:nvPr/>
            </p:nvSpPr>
            <p:spPr>
              <a:xfrm>
                <a:off x="3278110" y="446994"/>
                <a:ext cx="1614487" cy="190142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675" extrusionOk="0">
                    <a:moveTo>
                      <a:pt x="236" y="675"/>
                    </a:moveTo>
                    <a:cubicBezTo>
                      <a:pt x="422" y="675"/>
                      <a:pt x="573" y="524"/>
                      <a:pt x="573" y="338"/>
                    </a:cubicBezTo>
                    <a:cubicBezTo>
                      <a:pt x="573" y="151"/>
                      <a:pt x="422" y="0"/>
                      <a:pt x="236" y="0"/>
                    </a:cubicBezTo>
                    <a:cubicBezTo>
                      <a:pt x="144" y="0"/>
                      <a:pt x="61" y="37"/>
                      <a:pt x="0" y="96"/>
                    </a:cubicBezTo>
                  </a:path>
                </a:pathLst>
              </a:custGeom>
              <a:noFill/>
              <a:ln w="76200" cap="rnd" cmpd="sng">
                <a:solidFill>
                  <a:schemeClr val="accent2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68569" tIns="34275" rIns="68569" bIns="34275" anchor="t" anchorCtr="0">
                <a:noAutofit/>
              </a:bodyPr>
              <a:lstStyle/>
              <a:p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8" name="Graphic 7" descr="Money with solid fill">
              <a:extLst>
                <a:ext uri="{FF2B5EF4-FFF2-40B4-BE49-F238E27FC236}">
                  <a16:creationId xmlns:a16="http://schemas.microsoft.com/office/drawing/2014/main" id="{E2907238-86B9-F9E8-5779-757F790BE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0588" y="2371980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Bar graph with upward trend with solid fill">
              <a:extLst>
                <a:ext uri="{FF2B5EF4-FFF2-40B4-BE49-F238E27FC236}">
                  <a16:creationId xmlns:a16="http://schemas.microsoft.com/office/drawing/2014/main" id="{3A966F58-8B55-37F1-4F9D-D13E5349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76188" y="1509159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Calculator with solid fill">
              <a:extLst>
                <a:ext uri="{FF2B5EF4-FFF2-40B4-BE49-F238E27FC236}">
                  <a16:creationId xmlns:a16="http://schemas.microsoft.com/office/drawing/2014/main" id="{E7B254AC-5E8D-74A1-2E38-FFC3B843E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02590" y="3746731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Safe with solid fill">
              <a:extLst>
                <a:ext uri="{FF2B5EF4-FFF2-40B4-BE49-F238E27FC236}">
                  <a16:creationId xmlns:a16="http://schemas.microsoft.com/office/drawing/2014/main" id="{3742C8D2-4927-9384-66DF-CDB69208E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6188" y="4748904"/>
              <a:ext cx="914400" cy="914400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909DB2-7EAC-46C6-44B1-07D32988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EA51C2-958E-3EFA-0D07-476A74C66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41387-610D-07B6-A4F5-54C9023B0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84C5A-326F-BD94-6F17-7F3AC55E4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2026-27 Minimum Guarantee—From January to May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4F2648A-4F4B-4E57-AAFB-7218B24E919A}"/>
              </a:ext>
            </a:extLst>
          </p:cNvPr>
          <p:cNvGraphicFramePr>
            <a:graphicFrameLocks/>
          </p:cNvGraphicFramePr>
          <p:nvPr/>
        </p:nvGraphicFramePr>
        <p:xfrm>
          <a:off x="386254" y="1944026"/>
          <a:ext cx="5511625" cy="3613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82B2966-F121-1E0C-9E62-E412E14D135A}"/>
              </a:ext>
            </a:extLst>
          </p:cNvPr>
          <p:cNvSpPr txBox="1"/>
          <p:nvPr/>
        </p:nvSpPr>
        <p:spPr>
          <a:xfrm>
            <a:off x="311685" y="1217010"/>
            <a:ext cx="551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2026-27 minimum guarantee has grown by $1.6 billion since the Governor’s Budget</a:t>
            </a:r>
            <a:endParaRPr lang="en-US" sz="1400" dirty="0"/>
          </a:p>
        </p:txBody>
      </p:sp>
      <p:graphicFrame>
        <p:nvGraphicFramePr>
          <p:cNvPr id="12" name="Content Placeholder 13">
            <a:extLst>
              <a:ext uri="{FF2B5EF4-FFF2-40B4-BE49-F238E27FC236}">
                <a16:creationId xmlns:a16="http://schemas.microsoft.com/office/drawing/2014/main" id="{5E530673-7D1A-8E5F-D2B0-888905B4CE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97879" y="1438793"/>
          <a:ext cx="6047952" cy="1218556"/>
        </p:xfrm>
        <a:graphic>
          <a:graphicData uri="http://schemas.openxmlformats.org/drawingml/2006/table">
            <a:tbl>
              <a:tblPr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492090">
                  <a:extLst>
                    <a:ext uri="{9D8B030D-6E8A-4147-A177-3AD203B41FA5}">
                      <a16:colId xmlns:a16="http://schemas.microsoft.com/office/drawing/2014/main" val="934981289"/>
                    </a:ext>
                  </a:extLst>
                </a:gridCol>
                <a:gridCol w="1254077">
                  <a:extLst>
                    <a:ext uri="{9D8B030D-6E8A-4147-A177-3AD203B41FA5}">
                      <a16:colId xmlns:a16="http://schemas.microsoft.com/office/drawing/2014/main" val="1597093815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1121696794"/>
                    </a:ext>
                  </a:extLst>
                </a:gridCol>
                <a:gridCol w="1117686">
                  <a:extLst>
                    <a:ext uri="{9D8B030D-6E8A-4147-A177-3AD203B41FA5}">
                      <a16:colId xmlns:a16="http://schemas.microsoft.com/office/drawing/2014/main" val="2014841951"/>
                    </a:ext>
                  </a:extLst>
                </a:gridCol>
                <a:gridCol w="983949">
                  <a:extLst>
                    <a:ext uri="{9D8B030D-6E8A-4147-A177-3AD203B41FA5}">
                      <a16:colId xmlns:a16="http://schemas.microsoft.com/office/drawing/2014/main" val="1987183581"/>
                    </a:ext>
                  </a:extLst>
                </a:gridCol>
              </a:tblGrid>
              <a:tr h="327766">
                <a:tc>
                  <a:txBody>
                    <a:bodyPr/>
                    <a:lstStyle/>
                    <a:p>
                      <a:pPr marL="117475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 billions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2024-25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2025-26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2026-27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E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281366"/>
                  </a:ext>
                </a:extLst>
              </a:tr>
              <a:tr h="890790">
                <a:tc>
                  <a:txBody>
                    <a:bodyPr/>
                    <a:lstStyle/>
                    <a:p>
                      <a:pPr marL="114300" indent="0" algn="l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May Revision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ctr" fontAlgn="b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$3.7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$1.6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</a:rPr>
                        <a:t>$6.4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3E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46922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0ECE083-D12A-DFFC-7F9D-5AEB69AF6952}"/>
              </a:ext>
            </a:extLst>
          </p:cNvPr>
          <p:cNvSpPr txBox="1"/>
          <p:nvPr/>
        </p:nvSpPr>
        <p:spPr>
          <a:xfrm>
            <a:off x="1109386" y="5462679"/>
            <a:ext cx="1472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Governor’s</a:t>
            </a:r>
          </a:p>
          <a:p>
            <a:pPr algn="ctr"/>
            <a:r>
              <a:rPr lang="en-US" sz="1600" b="1" dirty="0"/>
              <a:t>Budget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5E0A61-BDA2-09FD-2F2F-42A398F2ADCB}"/>
              </a:ext>
            </a:extLst>
          </p:cNvPr>
          <p:cNvSpPr txBox="1"/>
          <p:nvPr/>
        </p:nvSpPr>
        <p:spPr>
          <a:xfrm>
            <a:off x="3756326" y="5462678"/>
            <a:ext cx="1472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May</a:t>
            </a:r>
          </a:p>
          <a:p>
            <a:pPr algn="ctr"/>
            <a:r>
              <a:rPr lang="en-US" sz="1600" b="1" dirty="0"/>
              <a:t>Revision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12F1C-C36B-EA77-C95F-44B90077AD86}"/>
              </a:ext>
            </a:extLst>
          </p:cNvPr>
          <p:cNvSpPr txBox="1">
            <a:spLocks/>
          </p:cNvSpPr>
          <p:nvPr/>
        </p:nvSpPr>
        <p:spPr>
          <a:xfrm>
            <a:off x="5897879" y="2876723"/>
            <a:ext cx="6047952" cy="29891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>
            <a:noAutofit/>
          </a:bodyPr>
          <a:lstStyle>
            <a:lvl1pPr marL="288925" indent="-2889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574675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4AC47"/>
              </a:buClr>
              <a:buSzPct val="100000"/>
              <a:buFont typeface="Arial" panose="020B0604020202020204" pitchFamily="34" charset="0"/>
              <a:buChar char="•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914400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254125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4AC47"/>
              </a:buClr>
              <a:buSzPct val="100000"/>
              <a:buFont typeface="Arial" panose="020B0604020202020204" pitchFamily="34" charset="0"/>
              <a:buChar char="•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160178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200"/>
              <a:t>Growth over the three-year budget window is up </a:t>
            </a:r>
            <a:br>
              <a:rPr lang="en-US" sz="2200"/>
            </a:br>
            <a:r>
              <a:rPr lang="en-US" sz="2200"/>
              <a:t>by a total of $6.4 billion, of which $4.6 billion is required to be deposited into the Proposition 98 reserve (PSSSA)</a:t>
            </a:r>
          </a:p>
          <a:p>
            <a:pPr>
              <a:spcAft>
                <a:spcPts val="1200"/>
              </a:spcAft>
            </a:pPr>
            <a:r>
              <a:rPr lang="en-US" sz="2200"/>
              <a:t>Ongoing spending increases by $3.2 billion, funded by growth in the minimum guarantee and funding freed up by declines in attendance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9B32B-C956-2451-D873-A0C1EFE20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80E480-5AA7-2011-95C2-E42E511F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21E50-DCED-4A55-9A95-290E48FFF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9843-318E-3366-C8FB-CC4F10525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2025-26 Proposition 98 Settle 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66B4B1-508D-02C2-E8AC-72E641EABB44}"/>
              </a:ext>
            </a:extLst>
          </p:cNvPr>
          <p:cNvSpPr txBox="1"/>
          <p:nvPr/>
        </p:nvSpPr>
        <p:spPr>
          <a:xfrm>
            <a:off x="246217" y="1169475"/>
            <a:ext cx="5849783" cy="35702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The Governor continues to under appropriate the 2025-26 minimum guarantee, but reduces the withholding amount from $5.6 billion to </a:t>
            </a:r>
            <a:br>
              <a:rPr lang="en-US" b="1" dirty="0"/>
            </a:br>
            <a:r>
              <a:rPr lang="en-US" b="1" dirty="0"/>
              <a:t>$3.9 billion</a:t>
            </a:r>
          </a:p>
          <a:p>
            <a:pPr marL="685800" lvl="1" indent="-342900">
              <a:spcAft>
                <a:spcPts val="60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/>
              <a:t>If revenue estimates materialize or exceed expectations, the May Revision indicates these funds will be distributed in the 2027 Budget Act or across multiple budget years</a:t>
            </a:r>
          </a:p>
          <a:p>
            <a:pPr marL="342900" indent="-342900"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/>
              <a:t>If the 2025-26 minimum guarantee was fully appropriated in the current year and allocated to TK-12 agencies on an equal per-ADA basis, LEAs would receive approximately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164AB-A125-857E-032E-AC3583322B85}"/>
              </a:ext>
            </a:extLst>
          </p:cNvPr>
          <p:cNvSpPr txBox="1"/>
          <p:nvPr/>
        </p:nvSpPr>
        <p:spPr>
          <a:xfrm>
            <a:off x="1689443" y="4926185"/>
            <a:ext cx="2879249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$654 per ADA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3C28AB26-626E-ED33-459E-CD0BA27989B5}"/>
              </a:ext>
            </a:extLst>
          </p:cNvPr>
          <p:cNvGraphicFramePr>
            <a:graphicFrameLocks/>
          </p:cNvGraphicFramePr>
          <p:nvPr/>
        </p:nvGraphicFramePr>
        <p:xfrm>
          <a:off x="6011918" y="1128252"/>
          <a:ext cx="5933866" cy="501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ight Brace 10">
            <a:extLst>
              <a:ext uri="{FF2B5EF4-FFF2-40B4-BE49-F238E27FC236}">
                <a16:creationId xmlns:a16="http://schemas.microsoft.com/office/drawing/2014/main" id="{5950591B-9C09-9694-CA00-C62E920DC9C9}"/>
              </a:ext>
            </a:extLst>
          </p:cNvPr>
          <p:cNvSpPr/>
          <p:nvPr/>
        </p:nvSpPr>
        <p:spPr>
          <a:xfrm>
            <a:off x="7781676" y="2747385"/>
            <a:ext cx="360839" cy="123711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F6E204-E374-8909-E22C-530626B9E4C4}"/>
              </a:ext>
            </a:extLst>
          </p:cNvPr>
          <p:cNvSpPr txBox="1"/>
          <p:nvPr/>
        </p:nvSpPr>
        <p:spPr>
          <a:xfrm>
            <a:off x="8142515" y="3165885"/>
            <a:ext cx="749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$5.6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6D3BBBDE-1374-0AE5-B5DC-FAB152C295E2}"/>
              </a:ext>
            </a:extLst>
          </p:cNvPr>
          <p:cNvSpPr/>
          <p:nvPr/>
        </p:nvSpPr>
        <p:spPr>
          <a:xfrm>
            <a:off x="10715255" y="1874205"/>
            <a:ext cx="360839" cy="87318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9EC364-37B0-416E-E880-E398C65BC936}"/>
              </a:ext>
            </a:extLst>
          </p:cNvPr>
          <p:cNvSpPr txBox="1"/>
          <p:nvPr/>
        </p:nvSpPr>
        <p:spPr>
          <a:xfrm>
            <a:off x="11076094" y="2135288"/>
            <a:ext cx="1115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$3.9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704A1-3F04-C831-D967-560F0E4E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9D91A0-42EB-1FFB-14DC-BF2F790F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29AFB-4600-7229-A06C-A057F4B99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538A-0983-FDFF-E897-054B6CC3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Reserve Cap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EC69F0-9046-C243-FA57-D73936D3FF9D}"/>
              </a:ext>
            </a:extLst>
          </p:cNvPr>
          <p:cNvSpPr/>
          <p:nvPr/>
        </p:nvSpPr>
        <p:spPr>
          <a:xfrm>
            <a:off x="784137" y="1497259"/>
            <a:ext cx="4784187" cy="4206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400" b="1" i="1" u="sng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DF2449-4917-E8FC-8789-E62C0E3F3B10}"/>
              </a:ext>
            </a:extLst>
          </p:cNvPr>
          <p:cNvSpPr txBox="1"/>
          <p:nvPr/>
        </p:nvSpPr>
        <p:spPr>
          <a:xfrm>
            <a:off x="1060401" y="1797522"/>
            <a:ext cx="4324829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b="1"/>
              <a:t>The Proposition 98 reserve has a balance of $10.3 billion at the end of 2025-26</a:t>
            </a:r>
          </a:p>
          <a:p>
            <a:pPr marL="342900" indent="-342900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b="1"/>
              <a:t>The balance significantly exceeds the 3% local reserve cap trigger threshold</a:t>
            </a:r>
          </a:p>
          <a:p>
            <a:pPr marL="342900" indent="-342900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b="1"/>
              <a:t>The local reserve cap will be operative in 2026-27</a:t>
            </a:r>
          </a:p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E773BF-0F90-53A8-2800-82E4B59478F1}"/>
              </a:ext>
            </a:extLst>
          </p:cNvPr>
          <p:cNvSpPr txBox="1"/>
          <p:nvPr/>
        </p:nvSpPr>
        <p:spPr>
          <a:xfrm>
            <a:off x="5864174" y="4154245"/>
            <a:ext cx="16466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Local reserve cap </a:t>
            </a:r>
          </a:p>
          <a:p>
            <a:r>
              <a:rPr lang="en-US" sz="1600" b="1"/>
              <a:t>trigger threshold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5A456C-5F16-F573-32F9-A4B6A758C545}"/>
              </a:ext>
            </a:extLst>
          </p:cNvPr>
          <p:cNvGrpSpPr/>
          <p:nvPr/>
        </p:nvGrpSpPr>
        <p:grpSpPr>
          <a:xfrm>
            <a:off x="6797325" y="1359950"/>
            <a:ext cx="5097283" cy="4734009"/>
            <a:chOff x="6676046" y="1406283"/>
            <a:chExt cx="5097283" cy="4734009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D22A3037-974E-33F4-B124-D5AD5892533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676046" y="1406283"/>
            <a:ext cx="5097283" cy="473400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7B22F89-9A24-728B-58CB-1AFBAE5A43F5}"/>
                </a:ext>
              </a:extLst>
            </p:cNvPr>
            <p:cNvSpPr txBox="1"/>
            <p:nvPr/>
          </p:nvSpPr>
          <p:spPr>
            <a:xfrm>
              <a:off x="10831033" y="5472223"/>
              <a:ext cx="3118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CE7C45-F88C-29CD-DAE8-D2443FBB4918}"/>
              </a:ext>
            </a:extLst>
          </p:cNvPr>
          <p:cNvCxnSpPr>
            <a:cxnSpLocks/>
          </p:cNvCxnSpPr>
          <p:nvPr/>
        </p:nvCxnSpPr>
        <p:spPr>
          <a:xfrm>
            <a:off x="7291526" y="4809406"/>
            <a:ext cx="3374081" cy="0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94220-95E4-81FF-D6C9-9E0981C9B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9BA121B-C017-FF7D-7449-8D0B685B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05664-82FA-9D27-5023-A00A493BB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88D8A-F2FB-B73D-E3B3-159B126A5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2026-27 LCFF Funding Factors</a:t>
            </a:r>
          </a:p>
        </p:txBody>
      </p:sp>
      <p:graphicFrame>
        <p:nvGraphicFramePr>
          <p:cNvPr id="7" name="Table 31">
            <a:extLst>
              <a:ext uri="{FF2B5EF4-FFF2-40B4-BE49-F238E27FC236}">
                <a16:creationId xmlns:a16="http://schemas.microsoft.com/office/drawing/2014/main" id="{C1C4E0C8-B1C9-46C8-DFA8-11B848026B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3742" y="1167829"/>
          <a:ext cx="9097908" cy="478666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{69012ECD-51FC-41F1-AA8D-1B2483CD663E}</a:tableStyleId>
              </a:tblPr>
              <a:tblGrid>
                <a:gridCol w="4498935">
                  <a:extLst>
                    <a:ext uri="{9D8B030D-6E8A-4147-A177-3AD203B41FA5}">
                      <a16:colId xmlns:a16="http://schemas.microsoft.com/office/drawing/2014/main" val="40727091"/>
                    </a:ext>
                  </a:extLst>
                </a:gridCol>
                <a:gridCol w="164247">
                  <a:extLst>
                    <a:ext uri="{9D8B030D-6E8A-4147-A177-3AD203B41FA5}">
                      <a16:colId xmlns:a16="http://schemas.microsoft.com/office/drawing/2014/main" val="1216158612"/>
                    </a:ext>
                  </a:extLst>
                </a:gridCol>
                <a:gridCol w="121507">
                  <a:extLst>
                    <a:ext uri="{9D8B030D-6E8A-4147-A177-3AD203B41FA5}">
                      <a16:colId xmlns:a16="http://schemas.microsoft.com/office/drawing/2014/main" val="1405615561"/>
                    </a:ext>
                  </a:extLst>
                </a:gridCol>
                <a:gridCol w="235659">
                  <a:extLst>
                    <a:ext uri="{9D8B030D-6E8A-4147-A177-3AD203B41FA5}">
                      <a16:colId xmlns:a16="http://schemas.microsoft.com/office/drawing/2014/main" val="528942866"/>
                    </a:ext>
                  </a:extLst>
                </a:gridCol>
                <a:gridCol w="856940">
                  <a:extLst>
                    <a:ext uri="{9D8B030D-6E8A-4147-A177-3AD203B41FA5}">
                      <a16:colId xmlns:a16="http://schemas.microsoft.com/office/drawing/2014/main" val="1311208559"/>
                    </a:ext>
                  </a:extLst>
                </a:gridCol>
                <a:gridCol w="216600">
                  <a:extLst>
                    <a:ext uri="{9D8B030D-6E8A-4147-A177-3AD203B41FA5}">
                      <a16:colId xmlns:a16="http://schemas.microsoft.com/office/drawing/2014/main" val="3330614614"/>
                    </a:ext>
                  </a:extLst>
                </a:gridCol>
                <a:gridCol w="856940">
                  <a:extLst>
                    <a:ext uri="{9D8B030D-6E8A-4147-A177-3AD203B41FA5}">
                      <a16:colId xmlns:a16="http://schemas.microsoft.com/office/drawing/2014/main" val="510309561"/>
                    </a:ext>
                  </a:extLst>
                </a:gridCol>
                <a:gridCol w="216600">
                  <a:extLst>
                    <a:ext uri="{9D8B030D-6E8A-4147-A177-3AD203B41FA5}">
                      <a16:colId xmlns:a16="http://schemas.microsoft.com/office/drawing/2014/main" val="2901049391"/>
                    </a:ext>
                  </a:extLst>
                </a:gridCol>
                <a:gridCol w="856940">
                  <a:extLst>
                    <a:ext uri="{9D8B030D-6E8A-4147-A177-3AD203B41FA5}">
                      <a16:colId xmlns:a16="http://schemas.microsoft.com/office/drawing/2014/main" val="3430060055"/>
                    </a:ext>
                  </a:extLst>
                </a:gridCol>
                <a:gridCol w="216600">
                  <a:extLst>
                    <a:ext uri="{9D8B030D-6E8A-4147-A177-3AD203B41FA5}">
                      <a16:colId xmlns:a16="http://schemas.microsoft.com/office/drawing/2014/main" val="4050117989"/>
                    </a:ext>
                  </a:extLst>
                </a:gridCol>
                <a:gridCol w="856940">
                  <a:extLst>
                    <a:ext uri="{9D8B030D-6E8A-4147-A177-3AD203B41FA5}">
                      <a16:colId xmlns:a16="http://schemas.microsoft.com/office/drawing/2014/main" val="3883188091"/>
                    </a:ext>
                  </a:extLst>
                </a:gridCol>
              </a:tblGrid>
              <a:tr h="41273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 Narrow"/>
                        </a:rPr>
                        <a:t>Grade Span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sz="1800" b="1">
                        <a:solidFill>
                          <a:schemeClr val="tx1"/>
                        </a:solidFill>
                        <a:latin typeface="Arial Narrow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i="0">
                        <a:solidFill>
                          <a:schemeClr val="bg1"/>
                        </a:solidFill>
                        <a:latin typeface="Arial Narrow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>
                        <a:solidFill>
                          <a:schemeClr val="bg1"/>
                        </a:solidFill>
                        <a:latin typeface="Arial Narrow"/>
                        <a:cs typeface="Arial Narrow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 Narrow"/>
                        </a:rPr>
                        <a:t>TK-3</a:t>
                      </a:r>
                      <a:endParaRPr lang="en-US" sz="1800" b="1" i="0">
                        <a:solidFill>
                          <a:schemeClr val="bg1"/>
                        </a:solidFill>
                        <a:latin typeface="Arial Narrow"/>
                        <a:cs typeface="Arial Narrow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>
                        <a:solidFill>
                          <a:schemeClr val="bg1"/>
                        </a:solidFill>
                        <a:latin typeface="Arial Narrow"/>
                        <a:cs typeface="Arial Narrow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latin typeface="Arial Narrow"/>
                        </a:rPr>
                        <a:t>4-6</a:t>
                      </a:r>
                      <a:endParaRPr lang="en-US" sz="1800" b="1" i="0">
                        <a:solidFill>
                          <a:schemeClr val="bg1"/>
                        </a:solidFill>
                        <a:latin typeface="Arial Narrow"/>
                        <a:cs typeface="Arial Narrow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bg1"/>
                        </a:solidFill>
                        <a:latin typeface="Arial Narrow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  <a:latin typeface="Arial Narrow"/>
                        </a:rPr>
                        <a:t>7-8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solidFill>
                          <a:schemeClr val="bg1"/>
                        </a:solidFill>
                        <a:latin typeface="Arial Narrow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chemeClr val="bg1"/>
                          </a:solidFill>
                          <a:latin typeface="Arial Narrow"/>
                        </a:rPr>
                        <a:t>9-12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303347"/>
                  </a:ext>
                </a:extLst>
              </a:tr>
              <a:tr h="411389">
                <a:tc>
                  <a:txBody>
                    <a:bodyPr/>
                    <a:lstStyle/>
                    <a:p>
                      <a:pPr marL="11557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latin typeface="Arial Narrow"/>
                        </a:rPr>
                        <a:t>2025-26 Base Grant per ADA</a:t>
                      </a:r>
                      <a:endParaRPr lang="en-US" sz="1800" b="1" i="0">
                        <a:solidFill>
                          <a:schemeClr val="bg1"/>
                        </a:solidFill>
                        <a:latin typeface="Arial Narrow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11557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>
                        <a:solidFill>
                          <a:schemeClr val="bg1"/>
                        </a:solidFill>
                        <a:latin typeface="Arial Narrow"/>
                        <a:cs typeface="Arial Narrow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24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$10,256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$10,411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$10,719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$12,423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2426211"/>
                  </a:ext>
                </a:extLst>
              </a:tr>
              <a:tr h="387270">
                <a:tc>
                  <a:txBody>
                    <a:bodyPr/>
                    <a:lstStyle/>
                    <a:p>
                      <a:pPr marL="115570" indent="0" algn="l" fontAlgn="b"/>
                      <a:r>
                        <a:rPr lang="en-US" sz="1800" b="1" u="none" strike="noStrike" dirty="0">
                          <a:effectLst/>
                          <a:latin typeface="Arial Narrow"/>
                        </a:rPr>
                        <a:t>Statutory COLA</a:t>
                      </a:r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—2.87% 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115570" indent="0" algn="l" fontAlgn="b"/>
                      <a:endParaRPr lang="en-US" sz="1800" b="1" i="1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24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$294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$299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$308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$357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162883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marL="115570" indent="0"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Arial Narrow"/>
                        </a:rPr>
                        <a:t>Additional LCFF Investment—1.44%</a:t>
                      </a:r>
                      <a:r>
                        <a:rPr lang="en-US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highlight>
                            <a:srgbClr val="00FFFF"/>
                          </a:highlight>
                          <a:latin typeface="Arial Narrow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115570" indent="0"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24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highlight>
                          <a:srgbClr val="00FFFF"/>
                        </a:highlight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Arial Narrow"/>
                          <a:ea typeface="+mn-ea"/>
                          <a:cs typeface="+mn-cs"/>
                        </a:rPr>
                        <a:t>$148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highlight>
                          <a:srgbClr val="00FFFF"/>
                        </a:highlight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Arial Narrow"/>
                          <a:ea typeface="+mn-ea"/>
                          <a:cs typeface="+mn-cs"/>
                        </a:rPr>
                        <a:t>$150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 dirty="0">
                        <a:solidFill>
                          <a:schemeClr val="tx1"/>
                        </a:solidFill>
                        <a:effectLst/>
                        <a:highlight>
                          <a:srgbClr val="00FFFF"/>
                        </a:highlight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Arial Narrow"/>
                          <a:ea typeface="+mn-ea"/>
                          <a:cs typeface="+mn-cs"/>
                        </a:rPr>
                        <a:t>$154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 dirty="0">
                        <a:solidFill>
                          <a:schemeClr val="tx1"/>
                        </a:solidFill>
                        <a:effectLst/>
                        <a:highlight>
                          <a:srgbClr val="00FFFF"/>
                        </a:highlight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00FFFF"/>
                          </a:highlight>
                          <a:latin typeface="Arial Narrow"/>
                          <a:ea typeface="+mn-ea"/>
                          <a:cs typeface="+mn-cs"/>
                        </a:rPr>
                        <a:t>$179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6849709"/>
                  </a:ext>
                </a:extLst>
              </a:tr>
              <a:tr h="379523">
                <a:tc>
                  <a:txBody>
                    <a:bodyPr/>
                    <a:lstStyle/>
                    <a:p>
                      <a:pPr marL="115570" indent="0" algn="l" fontAlgn="b"/>
                      <a:r>
                        <a:rPr lang="en-US" sz="1800" b="1" u="none" strike="noStrike">
                          <a:effectLst/>
                          <a:latin typeface="Arial Narrow"/>
                        </a:rPr>
                        <a:t>2026-27 Base Grant per ADA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115570" indent="0" algn="l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24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$10,698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$10,860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$11,181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 dirty="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$12,959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3993659"/>
                  </a:ext>
                </a:extLst>
              </a:tr>
              <a:tr h="379524">
                <a:tc>
                  <a:txBody>
                    <a:bodyPr/>
                    <a:lstStyle/>
                    <a:p>
                      <a:pPr marL="115570" indent="0" algn="l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GSA</a:t>
                      </a:r>
                      <a:endParaRPr lang="en-US" sz="1800" b="1" i="1" u="none" strike="noStrike" baseline="30000" dirty="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115570" indent="0" algn="l" fontAlgn="b"/>
                      <a:endParaRPr lang="en-US" sz="1800" b="1" i="1" u="none" strike="noStrike" baseline="30000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24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$1,113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$337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227199"/>
                  </a:ext>
                </a:extLst>
              </a:tr>
              <a:tr h="449233">
                <a:tc>
                  <a:txBody>
                    <a:bodyPr/>
                    <a:lstStyle/>
                    <a:p>
                      <a:pPr marL="115570" indent="0"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2026-27 Adjusted Base Grant per ADA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115570" indent="0" algn="l" fontAlgn="b"/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24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$11,811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$10,860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$11,181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$13,296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6584109"/>
                  </a:ext>
                </a:extLst>
              </a:tr>
              <a:tr h="481439">
                <a:tc>
                  <a:txBody>
                    <a:bodyPr/>
                    <a:lstStyle/>
                    <a:p>
                      <a:pPr marL="115570" indent="0" algn="l" fontAlgn="b"/>
                      <a:r>
                        <a:rPr lang="en-US" sz="1800" b="1" u="none" strike="noStrike" dirty="0">
                          <a:effectLst/>
                          <a:latin typeface="Arial Narrow"/>
                        </a:rPr>
                        <a:t>20% Supplemental Grant per ADA</a:t>
                      </a:r>
                      <a:r>
                        <a:rPr lang="en-US" sz="1800" b="1" u="none" strike="noStrike" baseline="30000" dirty="0">
                          <a:effectLst/>
                          <a:latin typeface="Arial Narrow"/>
                        </a:rPr>
                        <a:t>2</a:t>
                      </a:r>
                      <a:endParaRPr lang="en-US" sz="1800" b="1" i="0" u="none" strike="noStrike" baseline="30000" dirty="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115570" indent="0" algn="l" fontAlgn="b"/>
                      <a:endParaRPr lang="en-US" sz="1800" b="1" i="0" u="none" strike="noStrike" baseline="3000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24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$2,362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$2,172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$2,236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$2,659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304247"/>
                  </a:ext>
                </a:extLst>
              </a:tr>
              <a:tr h="316011">
                <a:tc>
                  <a:txBody>
                    <a:bodyPr/>
                    <a:lstStyle/>
                    <a:p>
                      <a:pPr marL="115570" indent="0" algn="l" fontAlgn="b"/>
                      <a:r>
                        <a:rPr lang="en-US" sz="1800" b="1" u="none" strike="noStrike">
                          <a:effectLst/>
                          <a:latin typeface="Arial Narrow"/>
                        </a:rPr>
                        <a:t>65% Concentration Grant per ADA</a:t>
                      </a:r>
                      <a:r>
                        <a:rPr lang="en-US" sz="1800" b="1" u="none" strike="noStrike" baseline="30000">
                          <a:effectLst/>
                          <a:latin typeface="Arial Narrow"/>
                        </a:rPr>
                        <a:t>3</a:t>
                      </a:r>
                      <a:endParaRPr lang="en-US" sz="1800" b="1" i="0" u="none" strike="noStrike" baseline="3000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115570" indent="0" algn="l" fontAlgn="b"/>
                      <a:endParaRPr lang="en-US" sz="1800" b="1" i="0" u="none" strike="noStrike" baseline="30000">
                        <a:solidFill>
                          <a:srgbClr val="000000"/>
                        </a:solidFill>
                        <a:effectLst/>
                        <a:latin typeface="Arial Narrow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24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$3,455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$3,177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$3,270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endParaRPr lang="en-US" sz="1800" b="1" u="none" strike="noStrike" kern="12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buNone/>
                      </a:pPr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$3,889</a:t>
                      </a: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7026652"/>
                  </a:ext>
                </a:extLst>
              </a:tr>
              <a:tr h="91720">
                <a:tc gridSpan="11">
                  <a:txBody>
                    <a:bodyPr/>
                    <a:lstStyle/>
                    <a:p>
                      <a:pPr marL="115888" indent="0" algn="l" fontAlgn="b"/>
                      <a:endParaRPr lang="en-US" sz="800" b="1" i="0" u="none" strike="noStrike" baseline="3000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916274"/>
                  </a:ext>
                </a:extLst>
              </a:tr>
              <a:tr h="387269">
                <a:tc>
                  <a:txBody>
                    <a:bodyPr/>
                    <a:lstStyle/>
                    <a:p>
                      <a:pPr marL="115570" indent="0" algn="l" fontAlgn="b"/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TK Add-on per ADA </a:t>
                      </a:r>
                      <a:r>
                        <a:rPr lang="en-US" sz="1600" b="1" u="none" strike="noStrike">
                          <a:solidFill>
                            <a:schemeClr val="tx1"/>
                          </a:solidFill>
                          <a:effectLst/>
                          <a:latin typeface="Arial Narrow"/>
                        </a:rPr>
                        <a:t>(inclusive of statutory COLA)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5570" indent="0" algn="l" fontAlgn="b"/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1800" b="1" u="none" strike="noStrike" kern="1200" baseline="300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endParaRPr lang="en-US" sz="2400" b="1" u="none" strike="noStrike" kern="1200" baseline="300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800" b="1" u="none" strike="noStrike" kern="1200"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+mn-ea"/>
                          <a:cs typeface="+mn-cs"/>
                        </a:rPr>
                        <a:t>$5,704</a:t>
                      </a:r>
                      <a:endParaRPr lang="en-US" sz="1800" b="1" u="none" strike="noStrike" kern="1200" baseline="30000">
                        <a:solidFill>
                          <a:schemeClr val="tx1"/>
                        </a:solidFill>
                        <a:effectLst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0244132"/>
                  </a:ext>
                </a:extLst>
              </a:tr>
              <a:tr h="711025">
                <a:tc gridSpan="11"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200" b="1" u="none" strike="noStrike" baseline="30000" dirty="0">
                          <a:effectLst/>
                          <a:latin typeface="Arial Narrow"/>
                        </a:rPr>
                        <a:t>1</a:t>
                      </a:r>
                      <a:r>
                        <a:rPr lang="en-US" sz="1200" b="1" u="none" strike="noStrike" baseline="0" dirty="0">
                          <a:effectLst/>
                          <a:latin typeface="Arial Narrow"/>
                        </a:rPr>
                        <a:t>Intended to offset rising costs and declining enrollment impacts, as well as absorb costs of new PPDL requirement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200" b="1" u="none" strike="noStrike" baseline="30000" dirty="0">
                          <a:effectLst/>
                          <a:latin typeface="Arial Narrow"/>
                        </a:rPr>
                        <a:t>2</a:t>
                      </a:r>
                      <a:r>
                        <a:rPr lang="en-US" sz="1200" b="1" u="none" strike="noStrike" dirty="0">
                          <a:effectLst/>
                          <a:latin typeface="Arial Narrow"/>
                        </a:rPr>
                        <a:t>Maximum amount per ADA—to arrive at LEA’s grant amount, multiply adjusted base grant per ADA by 20% and UPP</a:t>
                      </a:r>
                    </a:p>
                    <a:p>
                      <a:pPr marL="53975" indent="-53975">
                        <a:spcBef>
                          <a:spcPts val="0"/>
                        </a:spcBef>
                      </a:pPr>
                      <a:r>
                        <a:rPr lang="en-US" sz="1200" b="1" u="none" strike="noStrike" baseline="30000" dirty="0">
                          <a:effectLst/>
                          <a:latin typeface="Arial Narrow"/>
                        </a:rPr>
                        <a:t>3</a:t>
                      </a:r>
                      <a:r>
                        <a:rPr lang="en-US" sz="1200" b="1" u="none" strike="noStrike" dirty="0">
                          <a:effectLst/>
                          <a:latin typeface="Arial Narrow"/>
                        </a:rPr>
                        <a:t>Maximum amount per ADA—to arrive at LEA’s grant amount, multiply adjusted base grant per ADA by 65% and UPP above 55%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5993043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72CB2-17C6-5786-DE86-E622D5C6B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540C1-59CD-3B5C-D5F4-88E63D2A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BB90E0-69C2-2085-C446-E81147FFC3BC}"/>
              </a:ext>
            </a:extLst>
          </p:cNvPr>
          <p:cNvSpPr txBox="1">
            <a:spLocks/>
          </p:cNvSpPr>
          <p:nvPr/>
        </p:nvSpPr>
        <p:spPr>
          <a:xfrm>
            <a:off x="9404131" y="1515305"/>
            <a:ext cx="2547733" cy="409171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>
                  <a:lumMod val="75000"/>
                </a:schemeClr>
              </a:buClr>
              <a:buFont typeface="Georgia"/>
              <a:buChar char="•"/>
              <a:defRPr kumimoji="0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Georgia"/>
              <a:buChar char="▫"/>
              <a:defRPr kumimoji="0" sz="2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2.87% statutory COLA is provided for categorical programs, such as: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Special Education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LCFF Equity Multiplier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Mandate Block Grant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Child Nutrition</a:t>
            </a:r>
          </a:p>
        </p:txBody>
      </p:sp>
    </p:spTree>
    <p:extLst>
      <p:ext uri="{BB962C8B-B14F-4D97-AF65-F5344CB8AC3E}">
        <p14:creationId xmlns:p14="http://schemas.microsoft.com/office/powerpoint/2010/main" val="373034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04DD3-86D2-C021-CE00-F7C72419C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F7FAE-EC5E-6EFC-DEF0-7B15D103E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" y="18288"/>
            <a:ext cx="12024360" cy="841248"/>
          </a:xfrm>
        </p:spPr>
        <p:txBody>
          <a:bodyPr/>
          <a:lstStyle/>
          <a:p>
            <a:r>
              <a:rPr lang="en-US"/>
              <a:t>Paid Pregnancy Disability Leave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F589C9-7CFF-A74C-7D95-3FB81C8E1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41" y="1097388"/>
            <a:ext cx="12041334" cy="52375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The May Revision proposes to mandate paid disability leave for medical conditions related to pregnancy</a:t>
            </a:r>
          </a:p>
          <a:p>
            <a:pPr lvl="1"/>
            <a:r>
              <a:rPr lang="en-US" sz="2000" dirty="0"/>
              <a:t>Applies to regular certificated and classified public school employees</a:t>
            </a:r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CD4C5E04-5311-2C80-D208-263E86FA63A8}"/>
              </a:ext>
            </a:extLst>
          </p:cNvPr>
          <p:cNvGraphicFramePr>
            <a:graphicFrameLocks noGrp="1"/>
          </p:cNvGraphicFramePr>
          <p:nvPr/>
        </p:nvGraphicFramePr>
        <p:xfrm>
          <a:off x="368090" y="2142210"/>
          <a:ext cx="11434035" cy="37377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11345">
                  <a:extLst>
                    <a:ext uri="{9D8B030D-6E8A-4147-A177-3AD203B41FA5}">
                      <a16:colId xmlns:a16="http://schemas.microsoft.com/office/drawing/2014/main" val="3390376496"/>
                    </a:ext>
                  </a:extLst>
                </a:gridCol>
                <a:gridCol w="3811345">
                  <a:extLst>
                    <a:ext uri="{9D8B030D-6E8A-4147-A177-3AD203B41FA5}">
                      <a16:colId xmlns:a16="http://schemas.microsoft.com/office/drawing/2014/main" val="1937079977"/>
                    </a:ext>
                  </a:extLst>
                </a:gridCol>
                <a:gridCol w="3811345">
                  <a:extLst>
                    <a:ext uri="{9D8B030D-6E8A-4147-A177-3AD203B41FA5}">
                      <a16:colId xmlns:a16="http://schemas.microsoft.com/office/drawing/2014/main" val="4195953418"/>
                    </a:ext>
                  </a:extLst>
                </a:gridCol>
              </a:tblGrid>
              <a:tr h="680111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Leave Requirements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Leave Duration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Leave Tracking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904270"/>
                  </a:ext>
                </a:extLst>
              </a:tr>
              <a:tr h="3057611">
                <a:tc>
                  <a:txBody>
                    <a:bodyPr/>
                    <a:lstStyle/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1">
                          <a:latin typeface="Arial Narrow" panose="020B0606020202030204" pitchFamily="34" charset="0"/>
                        </a:rPr>
                        <a:t>Qualifying reasons for leave include disability due to pregnancy, miscarriage, childbirth, termination of pregnancy, or recovery from those conditions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1">
                          <a:latin typeface="Arial Narrow" panose="020B0606020202030204" pitchFamily="34" charset="0"/>
                        </a:rPr>
                        <a:t>This leave does not require a minimum number of hours worked or length of service to qualify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1">
                          <a:latin typeface="Arial Narrow" panose="020B0606020202030204" pitchFamily="34" charset="0"/>
                        </a:rPr>
                        <a:t>Leave of absence is full pay up to a maximum of 14 weeks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1">
                          <a:latin typeface="Arial Narrow" panose="020B0606020202030204" pitchFamily="34" charset="0"/>
                        </a:rPr>
                        <a:t>Leave may be taken before and continue after childbirth if the employee is disabled by pregnancy or other related medical conditions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1">
                          <a:latin typeface="Arial Narrow" panose="020B0606020202030204" pitchFamily="34" charset="0"/>
                        </a:rPr>
                        <a:t>The length of the leave of absence is determined by the employee and the employee’s physician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Leave taken under this provision is not deducted from any other accrued paid leave</a:t>
                      </a:r>
                    </a:p>
                    <a:p>
                      <a:pPr marL="288925" marR="0" lvl="0" indent="-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Pct val="90000"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b="1" dirty="0">
                          <a:latin typeface="Arial Narrow" panose="020B0606020202030204" pitchFamily="34" charset="0"/>
                        </a:rPr>
                        <a:t>Runs consecutively with other state and federal leaves of absence regulations and laws</a:t>
                      </a:r>
                    </a:p>
                    <a:p>
                      <a:pPr marL="0" indent="0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endParaRPr lang="en-US" sz="18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427041"/>
                  </a:ext>
                </a:extLst>
              </a:tr>
            </a:tbl>
          </a:graphicData>
        </a:graphic>
      </p:graphicFrame>
      <p:pic>
        <p:nvPicPr>
          <p:cNvPr id="5" name="Graphic 4" descr="Clipboard Checked with solid fill">
            <a:extLst>
              <a:ext uri="{FF2B5EF4-FFF2-40B4-BE49-F238E27FC236}">
                <a16:creationId xmlns:a16="http://schemas.microsoft.com/office/drawing/2014/main" id="{53616010-F3C7-714B-7185-55832FBED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0843" y="2168409"/>
            <a:ext cx="646929" cy="646929"/>
          </a:xfrm>
          <a:prstGeom prst="rect">
            <a:avLst/>
          </a:prstGeom>
        </p:spPr>
      </p:pic>
      <p:pic>
        <p:nvPicPr>
          <p:cNvPr id="9" name="Graphic 8" descr="Daily calendar with solid fill">
            <a:extLst>
              <a:ext uri="{FF2B5EF4-FFF2-40B4-BE49-F238E27FC236}">
                <a16:creationId xmlns:a16="http://schemas.microsoft.com/office/drawing/2014/main" id="{7A0F8968-F9BB-6623-D0F8-B4025B474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3640" y="2126970"/>
            <a:ext cx="688368" cy="688368"/>
          </a:xfrm>
          <a:prstGeom prst="rect">
            <a:avLst/>
          </a:prstGeom>
        </p:spPr>
      </p:pic>
      <p:pic>
        <p:nvPicPr>
          <p:cNvPr id="13" name="Graphic 12" descr="Arrow circle with solid fill">
            <a:extLst>
              <a:ext uri="{FF2B5EF4-FFF2-40B4-BE49-F238E27FC236}">
                <a16:creationId xmlns:a16="http://schemas.microsoft.com/office/drawing/2014/main" id="{A697F077-1D0A-5B6B-D991-A5035F943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06310" y="2050530"/>
            <a:ext cx="841248" cy="84124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91C81-F0EE-829B-89CA-2B0FA532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54F9E-D6AE-D054-D093-D8E2B345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35FFA-0605-4CD2-E4EC-53C8E9F2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" y="18288"/>
            <a:ext cx="12024360" cy="841248"/>
          </a:xfrm>
        </p:spPr>
        <p:txBody>
          <a:bodyPr/>
          <a:lstStyle/>
          <a:p>
            <a:r>
              <a:rPr lang="en-US"/>
              <a:t>Special Education Rate Increases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4EEE2-C750-D1DA-7890-D2AD45988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03" y="1107643"/>
            <a:ext cx="12041334" cy="537483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Special education base rate to receive historic additional investment of over $2.3 billion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Other special education rates increase by statutory COLA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A982F3-7734-1DD2-7E52-8C8DE5462479}"/>
              </a:ext>
            </a:extLst>
          </p:cNvPr>
          <p:cNvGrpSpPr/>
          <p:nvPr/>
        </p:nvGrpSpPr>
        <p:grpSpPr>
          <a:xfrm>
            <a:off x="327755" y="1573648"/>
            <a:ext cx="11788284" cy="4001632"/>
            <a:chOff x="-40970" y="1338264"/>
            <a:chExt cx="12467515" cy="4847015"/>
          </a:xfrm>
        </p:grpSpPr>
        <p:grpSp>
          <p:nvGrpSpPr>
            <p:cNvPr id="6" name="Groupe 1">
              <a:extLst>
                <a:ext uri="{FF2B5EF4-FFF2-40B4-BE49-F238E27FC236}">
                  <a16:creationId xmlns:a16="http://schemas.microsoft.com/office/drawing/2014/main" id="{E100A9C1-85C3-4327-A267-2659D881EEFB}"/>
                </a:ext>
              </a:extLst>
            </p:cNvPr>
            <p:cNvGrpSpPr/>
            <p:nvPr/>
          </p:nvGrpSpPr>
          <p:grpSpPr>
            <a:xfrm>
              <a:off x="527302" y="2490763"/>
              <a:ext cx="11411711" cy="3694516"/>
              <a:chOff x="3508905" y="3324585"/>
              <a:chExt cx="13947748" cy="5845752"/>
            </a:xfrm>
          </p:grpSpPr>
          <p:sp>
            <p:nvSpPr>
              <p:cNvPr id="7" name="Rectangle 5">
                <a:extLst>
                  <a:ext uri="{FF2B5EF4-FFF2-40B4-BE49-F238E27FC236}">
                    <a16:creationId xmlns:a16="http://schemas.microsoft.com/office/drawing/2014/main" id="{76EFC097-A411-E6A2-F3BE-DDE2B2932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8905" y="7633887"/>
                <a:ext cx="562478" cy="152847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E6781D94-6629-6EF7-427F-CA0AB98E9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8935" y="6582298"/>
                <a:ext cx="586932" cy="258005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C68EAECB-9308-724D-AB7C-AD94D9680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85741" y="5616306"/>
                <a:ext cx="586932" cy="354605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6F9AD916-417C-38C8-9FAA-905A323F1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5052" y="5616306"/>
                <a:ext cx="586932" cy="354605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76C86619-96C7-4A28-881C-886FDAE6C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99732" y="5261700"/>
                <a:ext cx="574707" cy="390065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AA31DAA6-1CC8-ADCA-C6F8-E0968BCE9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82786" y="4589174"/>
                <a:ext cx="586932" cy="4573183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FBE5A2D0-D4D3-13DD-A2D9-26CA56CD1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29043" y="5261700"/>
                <a:ext cx="586932" cy="390065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8DA42A79-E7AA-CE99-E370-60CD1C30D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0474" y="6582298"/>
                <a:ext cx="574707" cy="25800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DB0EAFC4-245E-2585-4E53-D4F0E4A24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0445" y="7633887"/>
                <a:ext cx="550250" cy="15284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5579D58F-C0A5-B8F9-A0F9-796BF9662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8905" y="7144776"/>
                <a:ext cx="1491789" cy="489111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8EA97A46-AFB8-2631-A972-F2E252403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8935" y="6117644"/>
                <a:ext cx="1516244" cy="50133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18" name="Rectangle 16">
                <a:extLst>
                  <a:ext uri="{FF2B5EF4-FFF2-40B4-BE49-F238E27FC236}">
                    <a16:creationId xmlns:a16="http://schemas.microsoft.com/office/drawing/2014/main" id="{B04B6A28-5E4F-CD3F-8529-889DE2659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85741" y="5616306"/>
                <a:ext cx="1516244" cy="52579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19" name="Rectangle 17">
                <a:extLst>
                  <a:ext uri="{FF2B5EF4-FFF2-40B4-BE49-F238E27FC236}">
                    <a16:creationId xmlns:a16="http://schemas.microsoft.com/office/drawing/2014/main" id="{ADFAB63C-226B-449E-AD18-C8D339669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99732" y="5261700"/>
                <a:ext cx="1516244" cy="501338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20" name="Rectangle 18">
                <a:extLst>
                  <a:ext uri="{FF2B5EF4-FFF2-40B4-BE49-F238E27FC236}">
                    <a16:creationId xmlns:a16="http://schemas.microsoft.com/office/drawing/2014/main" id="{1912F5D0-B85D-E677-7A65-BDC83C8E5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20683" y="8629310"/>
                <a:ext cx="2249035" cy="52579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21" name="Rectangle 19">
                <a:extLst>
                  <a:ext uri="{FF2B5EF4-FFF2-40B4-BE49-F238E27FC236}">
                    <a16:creationId xmlns:a16="http://schemas.microsoft.com/office/drawing/2014/main" id="{3CE49805-C9BD-2C8B-101E-BD1918928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6128" y="8629314"/>
                <a:ext cx="2269741" cy="52579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22" name="Rectangle 20">
                <a:extLst>
                  <a:ext uri="{FF2B5EF4-FFF2-40B4-BE49-F238E27FC236}">
                    <a16:creationId xmlns:a16="http://schemas.microsoft.com/office/drawing/2014/main" id="{E702C066-35F5-4E9D-D5CD-98648D4F5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5179" y="8629309"/>
                <a:ext cx="2267495" cy="52579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23" name="Rectangle 21">
                <a:extLst>
                  <a:ext uri="{FF2B5EF4-FFF2-40B4-BE49-F238E27FC236}">
                    <a16:creationId xmlns:a16="http://schemas.microsoft.com/office/drawing/2014/main" id="{02387E29-63E7-3C8D-114B-B13C4EA54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99989" y="8644543"/>
                <a:ext cx="2274447" cy="52579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C4C94C69-E118-9731-7A8F-5C07836A5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71397" y="3324585"/>
                <a:ext cx="1785256" cy="1496916"/>
              </a:xfrm>
              <a:custGeom>
                <a:avLst/>
                <a:gdLst>
                  <a:gd name="T0" fmla="*/ 74 w 146"/>
                  <a:gd name="T1" fmla="*/ 0 h 115"/>
                  <a:gd name="T2" fmla="*/ 0 w 146"/>
                  <a:gd name="T3" fmla="*/ 115 h 115"/>
                  <a:gd name="T4" fmla="*/ 146 w 146"/>
                  <a:gd name="T5" fmla="*/ 115 h 115"/>
                  <a:gd name="T6" fmla="*/ 74 w 146"/>
                  <a:gd name="T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6" h="115">
                    <a:moveTo>
                      <a:pt x="74" y="0"/>
                    </a:moveTo>
                    <a:lnTo>
                      <a:pt x="0" y="115"/>
                    </a:lnTo>
                    <a:lnTo>
                      <a:pt x="146" y="115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884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1200" cap="none" spc="0" normalizeH="0" baseline="0" noProof="0">
                  <a:ln>
                    <a:noFill/>
                  </a:ln>
                  <a:solidFill>
                    <a:srgbClr val="445469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1A2C6EF-08E5-5E61-F889-38F3371F0E07}"/>
                </a:ext>
              </a:extLst>
            </p:cNvPr>
            <p:cNvSpPr/>
            <p:nvPr/>
          </p:nvSpPr>
          <p:spPr>
            <a:xfrm>
              <a:off x="-40970" y="3289983"/>
              <a:ext cx="2849326" cy="1620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3A5A6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$21.05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3A5A6E"/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Program Specialist/ Regionalized Service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Per 2019 SELPA</a:t>
              </a:r>
              <a:r>
                <a:rPr kumimoji="0" lang="en-US" b="1" i="0" u="none" strike="noStrike" kern="1200" cap="none" spc="0" normalizeH="0" baseline="3000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1</a:t>
              </a: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 ADA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B42E3D9-450B-6537-B6BD-E2CFD57056AD}"/>
                </a:ext>
              </a:extLst>
            </p:cNvPr>
            <p:cNvSpPr/>
            <p:nvPr/>
          </p:nvSpPr>
          <p:spPr>
            <a:xfrm>
              <a:off x="2626388" y="2616902"/>
              <a:ext cx="2788815" cy="1620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$87.18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State Mental </a:t>
              </a:r>
              <a:b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</a:b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Health Services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Per 2026-27 P-2</a:t>
              </a:r>
              <a:r>
                <a:rPr kumimoji="0" lang="en-US" b="1" i="0" u="none" kern="1200" cap="none" spc="0" normalizeH="0" baseline="3000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2</a:t>
              </a: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 ADA</a:t>
              </a: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E809312-BA7C-96E3-689E-795CA8C730EB}"/>
                </a:ext>
              </a:extLst>
            </p:cNvPr>
            <p:cNvSpPr/>
            <p:nvPr/>
          </p:nvSpPr>
          <p:spPr>
            <a:xfrm>
              <a:off x="5327738" y="2369471"/>
              <a:ext cx="2102382" cy="1620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088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Arial Narrow"/>
                  <a:ea typeface="Roboto Bold" pitchFamily="2" charset="0"/>
                  <a:cs typeface="Arial" charset="0"/>
                </a:rPr>
                <a:t>$5,053.41</a:t>
              </a:r>
            </a:p>
            <a:p>
              <a:pPr lvl="0" algn="ctr" defTabSz="1088467">
                <a:buClr>
                  <a:srgbClr val="C00000"/>
                </a:buClr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Arial Narrow"/>
                  <a:ea typeface="Roboto Bold" pitchFamily="2" charset="0"/>
                  <a:cs typeface="Arial" charset="0"/>
                </a:rPr>
                <a:t>Pre-K Grant</a:t>
              </a:r>
              <a:r>
                <a:rPr lang="en-US" b="1" baseline="30000" dirty="0">
                  <a:solidFill>
                    <a:schemeClr val="accent4">
                      <a:lumMod val="75000"/>
                    </a:schemeClr>
                  </a:solidFill>
                  <a:ea typeface="Roboto Bold" pitchFamily="2" charset="0"/>
                  <a:cs typeface="Arial" charset="0"/>
                </a:rPr>
                <a:t>3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75000"/>
                    </a:schemeClr>
                  </a:solidFill>
                  <a:effectLst/>
                  <a:uLnTx/>
                  <a:uFillTx/>
                  <a:latin typeface="Arial Narrow"/>
                </a:rPr>
                <a:t> </a:t>
              </a:r>
            </a:p>
            <a:p>
              <a:pPr marL="0" marR="0" lvl="0" indent="0" algn="ctr" defTabSz="1088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 Narrow"/>
                </a:rPr>
                <a:t>Per 2026-27 P-2 Grade 1 SWD</a:t>
              </a:r>
              <a:r>
                <a:rPr kumimoji="0" lang="en-US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 Narrow"/>
                </a:rPr>
                <a:t>4</a:t>
              </a:r>
              <a:endPara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srgbClr val="445469"/>
                </a:solidFill>
                <a:effectLst/>
                <a:uLnTx/>
                <a:uFillTx/>
                <a:latin typeface="Arial Narrow"/>
                <a:ea typeface="Roboto Light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73927DC-09F7-DFC1-2D99-34E85A277C06}"/>
                </a:ext>
              </a:extLst>
            </p:cNvPr>
            <p:cNvSpPr/>
            <p:nvPr/>
          </p:nvSpPr>
          <p:spPr>
            <a:xfrm>
              <a:off x="7561112" y="2133142"/>
              <a:ext cx="2758529" cy="16208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Arial Narrow"/>
                </a:rPr>
                <a:t>$4,083.98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Arial Narrow"/>
                </a:rPr>
                <a:t>Low Incidence Funds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7E7E7E"/>
                  </a:solidFill>
                  <a:effectLst/>
                  <a:uLnTx/>
                  <a:uFillTx/>
                  <a:latin typeface="Arial Narrow"/>
                </a:rPr>
                <a:t>Per </a:t>
              </a:r>
              <a:r>
                <a:rPr lang="en-US" b="1" dirty="0">
                  <a:solidFill>
                    <a:srgbClr val="7E7E7E"/>
                  </a:solidFill>
                  <a:latin typeface="Arial Narrow"/>
                </a:rPr>
                <a:t>prior-year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7E7E7E"/>
                  </a:solidFill>
                  <a:effectLst/>
                  <a:uLnTx/>
                  <a:uFillTx/>
                  <a:latin typeface="Arial Narrow"/>
                </a:rPr>
                <a:t> eligible pupil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 Narrow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043ABE-7515-B3B1-5822-4F00B1DADD50}"/>
                </a:ext>
              </a:extLst>
            </p:cNvPr>
            <p:cNvSpPr/>
            <p:nvPr/>
          </p:nvSpPr>
          <p:spPr>
            <a:xfrm>
              <a:off x="9500145" y="1338264"/>
              <a:ext cx="2926400" cy="1246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$1,340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AB</a:t>
              </a:r>
              <a:r>
                <a:rPr kumimoji="0" lang="en-US" b="1" i="0" u="none" strike="noStrike" kern="1200" cap="none" spc="0" normalizeH="0" baseline="30000" noProof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5</a:t>
              </a: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 602 Base Rate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 Narrow"/>
                  <a:ea typeface="+mn-ea"/>
                  <a:cs typeface="+mn-cs"/>
                </a:rPr>
                <a:t>Per funded ADA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A0B3BCD-6E89-2986-7AA1-7EA264E0ECCE}"/>
              </a:ext>
            </a:extLst>
          </p:cNvPr>
          <p:cNvSpPr txBox="1"/>
          <p:nvPr/>
        </p:nvSpPr>
        <p:spPr>
          <a:xfrm>
            <a:off x="708912" y="5729498"/>
            <a:ext cx="1209349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baseline="30000" dirty="0"/>
              <a:t>1</a:t>
            </a:r>
            <a:r>
              <a:rPr lang="en-US" sz="1200" b="1" dirty="0"/>
              <a:t>Special Education Local Plan Area; </a:t>
            </a:r>
            <a:r>
              <a:rPr lang="en-US" sz="1200" b="1" baseline="30000" dirty="0"/>
              <a:t>2</a:t>
            </a:r>
            <a:r>
              <a:rPr lang="en-US" sz="1200" b="1" dirty="0"/>
              <a:t>Second Principal Apportionment; </a:t>
            </a:r>
            <a:r>
              <a:rPr lang="en-US" sz="1200" b="1" baseline="30000" dirty="0"/>
              <a:t>3</a:t>
            </a:r>
            <a:r>
              <a:rPr lang="en-US" sz="1200" b="1" dirty="0"/>
              <a:t>Early Intervention Preschool Grant;</a:t>
            </a:r>
            <a:r>
              <a:rPr lang="en-US" sz="1200" b="1" baseline="30000" dirty="0"/>
              <a:t> 4</a:t>
            </a:r>
            <a:r>
              <a:rPr lang="en-US" sz="1200" b="1" dirty="0"/>
              <a:t>Students with disabilities; </a:t>
            </a:r>
            <a:r>
              <a:rPr lang="en-US" sz="1200" b="1" baseline="30000" dirty="0"/>
              <a:t>5</a:t>
            </a:r>
            <a:r>
              <a:rPr lang="en-US" sz="1200" b="1" dirty="0"/>
              <a:t>Assembly Bill 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977217BA-5CF2-C179-4A3D-DD863E523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5E0F93EF-0004-BE47-6258-A72A24573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8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4A99C-3698-FA39-8746-0A7890FE6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D88D37-BAE3-DA22-615C-086A5FA5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SPED Multiyear Trends of Growing Expenditures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5C3132-334E-95E2-3AF7-CF55822EFD85}"/>
              </a:ext>
            </a:extLst>
          </p:cNvPr>
          <p:cNvGraphicFramePr>
            <a:graphicFrameLocks noGrp="1"/>
          </p:cNvGraphicFramePr>
          <p:nvPr/>
        </p:nvGraphicFramePr>
        <p:xfrm>
          <a:off x="589902" y="1093539"/>
          <a:ext cx="10835573" cy="4773105"/>
        </p:xfrm>
        <a:graphic>
          <a:graphicData uri="http://schemas.openxmlformats.org/drawingml/2006/table">
            <a:tbl>
              <a:tblPr firstRow="1" firstCol="1" bandRow="1"/>
              <a:tblGrid>
                <a:gridCol w="3009881">
                  <a:extLst>
                    <a:ext uri="{9D8B030D-6E8A-4147-A177-3AD203B41FA5}">
                      <a16:colId xmlns:a16="http://schemas.microsoft.com/office/drawing/2014/main" val="2263969809"/>
                    </a:ext>
                  </a:extLst>
                </a:gridCol>
                <a:gridCol w="1117956">
                  <a:extLst>
                    <a:ext uri="{9D8B030D-6E8A-4147-A177-3AD203B41FA5}">
                      <a16:colId xmlns:a16="http://schemas.microsoft.com/office/drawing/2014/main" val="1753253997"/>
                    </a:ext>
                  </a:extLst>
                </a:gridCol>
                <a:gridCol w="1117956">
                  <a:extLst>
                    <a:ext uri="{9D8B030D-6E8A-4147-A177-3AD203B41FA5}">
                      <a16:colId xmlns:a16="http://schemas.microsoft.com/office/drawing/2014/main" val="1658910277"/>
                    </a:ext>
                  </a:extLst>
                </a:gridCol>
                <a:gridCol w="1117956">
                  <a:extLst>
                    <a:ext uri="{9D8B030D-6E8A-4147-A177-3AD203B41FA5}">
                      <a16:colId xmlns:a16="http://schemas.microsoft.com/office/drawing/2014/main" val="2035255825"/>
                    </a:ext>
                  </a:extLst>
                </a:gridCol>
                <a:gridCol w="1117956">
                  <a:extLst>
                    <a:ext uri="{9D8B030D-6E8A-4147-A177-3AD203B41FA5}">
                      <a16:colId xmlns:a16="http://schemas.microsoft.com/office/drawing/2014/main" val="3865102743"/>
                    </a:ext>
                  </a:extLst>
                </a:gridCol>
                <a:gridCol w="1117956">
                  <a:extLst>
                    <a:ext uri="{9D8B030D-6E8A-4147-A177-3AD203B41FA5}">
                      <a16:colId xmlns:a16="http://schemas.microsoft.com/office/drawing/2014/main" val="4282019559"/>
                    </a:ext>
                  </a:extLst>
                </a:gridCol>
                <a:gridCol w="1117956">
                  <a:extLst>
                    <a:ext uri="{9D8B030D-6E8A-4147-A177-3AD203B41FA5}">
                      <a16:colId xmlns:a16="http://schemas.microsoft.com/office/drawing/2014/main" val="3464433679"/>
                    </a:ext>
                  </a:extLst>
                </a:gridCol>
                <a:gridCol w="1117956">
                  <a:extLst>
                    <a:ext uri="{9D8B030D-6E8A-4147-A177-3AD203B41FA5}">
                      <a16:colId xmlns:a16="http://schemas.microsoft.com/office/drawing/2014/main" val="2952432149"/>
                    </a:ext>
                  </a:extLst>
                </a:gridCol>
              </a:tblGrid>
              <a:tr h="290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1400" b="1" kern="1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2018-19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2019-20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2020-21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2021-22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2022-23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2023-24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2024-25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482912"/>
                  </a:ext>
                </a:extLst>
              </a:tr>
              <a:tr h="290294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(In millions)</a:t>
                      </a: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0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785298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Expenditures</a:t>
                      </a: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$16,234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$16,650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$16,719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$18,297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$20,331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$22,507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$24,001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201123"/>
                  </a:ext>
                </a:extLst>
              </a:tr>
              <a:tr h="2901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Change from Prior Year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7.8%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2.6%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9.4%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11.1%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10.7%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6.6%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0728601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Federal Expenditures</a:t>
                      </a: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$1,925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$1,965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$2,028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$2,181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$2,611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$2,445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$1,995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1375761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 Expenditures</a:t>
                      </a: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$4,282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$4,391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$4,724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$5,610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$6,319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$6,118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$6,582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9267727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Local Expenditures</a:t>
                      </a: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$10,339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$10,620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$10,286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$10,813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$11,801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$13,944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$15,424</a:t>
                      </a: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1187597"/>
                  </a:ext>
                </a:extLst>
              </a:tr>
              <a:tr h="125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050137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Federal Expenditure 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11.9%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11.8%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12.1%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11.9%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12.8%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10.9%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8.3%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823063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 Expenditure 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26.4%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26.4%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28.3%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30.7%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31.1%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27.2%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27.4%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566625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Local Expenditure 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63.7%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63.8%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61.5%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59.1%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58.1%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62.0%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64.3%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013745"/>
                  </a:ext>
                </a:extLst>
              </a:tr>
              <a:tr h="140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5443000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SWD, 0-22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795,047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804,101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794,788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791,988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813,529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851,011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876,250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685881"/>
                  </a:ext>
                </a:extLst>
              </a:tr>
              <a:tr h="2901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Cost per Pupil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$20,419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$20,707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$21,036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$23,103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$24,991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$26,447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$27,391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251995"/>
                  </a:ext>
                </a:extLst>
              </a:tr>
              <a:tr h="140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endParaRPr lang="en-US" sz="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9099015"/>
                  </a:ext>
                </a:extLst>
              </a:tr>
              <a:tr h="2902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ADA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5,912,490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5,889,951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5,909,710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5,347,613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5,395,756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5,341,803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kern="1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5,432,394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835979"/>
                  </a:ext>
                </a:extLst>
              </a:tr>
              <a:tr h="5918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Local Contribution per ADA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R="9525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$1,749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$1,803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$1,740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$2,022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$2,187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$2,610</a:t>
                      </a:r>
                      <a:endParaRPr lang="en-US" sz="1600" b="1" kern="10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1" i="1" kern="1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$2,839</a:t>
                      </a:r>
                      <a:endParaRPr lang="en-US" sz="1600" b="1" kern="100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9525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082050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510AF6-9F6C-B41F-7976-D9884C82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BF58D-9B7B-8CEF-37C8-698D3E37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8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0F12371-4B76-DE37-AB64-7A0C98B4A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+mj-lt"/>
              </a:rPr>
              <a:t>California Special Education Expenditures by Revenue Source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F6E869A-809B-1A19-7947-A333F868D5DD}"/>
              </a:ext>
            </a:extLst>
          </p:cNvPr>
          <p:cNvSpPr txBox="1">
            <a:spLocks/>
          </p:cNvSpPr>
          <p:nvPr/>
        </p:nvSpPr>
        <p:spPr>
          <a:xfrm>
            <a:off x="152400" y="919324"/>
            <a:ext cx="11918405" cy="9303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70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6286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91440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2001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85000"/>
              <a:buFont typeface="Wingdings" pitchFamily="2" charset="2"/>
              <a:buChar char="§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148590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44546A"/>
              </a:buClr>
              <a:buSzPct val="110000"/>
              <a:defRPr/>
            </a:pP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4020202020204" pitchFamily="34" charset="0"/>
            </a:endParaRPr>
          </a:p>
          <a:p>
            <a:pPr marL="227013" marR="0" lvl="0" indent="-2270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5AF96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4020202020204" pitchFamily="34" charset="0"/>
              <a:ea typeface="+mn-ea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D03F37E-817C-B5EC-D006-605F1393DE44}"/>
              </a:ext>
              <a:ext uri="{147F2762-F138-4A5C-976F-8EAC2B608ADB}">
                <a16:predDERef xmlns:a16="http://schemas.microsoft.com/office/drawing/2014/main" pred="{9B47CA93-4FAB-403D-275D-CCB6CA9C0AAC}"/>
              </a:ext>
            </a:extLst>
          </p:cNvPr>
          <p:cNvGraphicFramePr>
            <a:graphicFrameLocks/>
          </p:cNvGraphicFramePr>
          <p:nvPr/>
        </p:nvGraphicFramePr>
        <p:xfrm>
          <a:off x="589902" y="1502615"/>
          <a:ext cx="10972801" cy="4689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D5728A6-B08D-B641-0A2F-FCF68D17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50" y="1167253"/>
            <a:ext cx="11632636" cy="108499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Declining enrollment is impacting revenue generation for all sources</a:t>
            </a:r>
          </a:p>
          <a:p>
            <a:pPr>
              <a:spcAft>
                <a:spcPts val="1200"/>
              </a:spcAft>
            </a:pPr>
            <a:r>
              <a:rPr lang="en-US" dirty="0"/>
              <a:t>Average General Fund contribution rate is the highest ever due to increasing expenditures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BB7C46-2576-F9E7-CDC3-8FA28C9F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0905CB-D80C-E575-95FA-8B543227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1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3400D-B521-7B37-DEEC-95C55ED75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Revenue and Expenditure Historical Trends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0609FE-9398-06B0-6EB4-D6B0D9AFFD2E}"/>
              </a:ext>
            </a:extLst>
          </p:cNvPr>
          <p:cNvCxnSpPr>
            <a:cxnSpLocks/>
          </p:cNvCxnSpPr>
          <p:nvPr/>
        </p:nvCxnSpPr>
        <p:spPr>
          <a:xfrm>
            <a:off x="229299" y="3654905"/>
            <a:ext cx="1173340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B5F29CC-52C8-40F8-8F68-1C28E7D87930}"/>
              </a:ext>
            </a:extLst>
          </p:cNvPr>
          <p:cNvGraphicFramePr>
            <a:graphicFrameLocks/>
          </p:cNvGraphicFramePr>
          <p:nvPr/>
        </p:nvGraphicFramePr>
        <p:xfrm>
          <a:off x="589902" y="1455724"/>
          <a:ext cx="11121733" cy="210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38BDD6F-EE23-4B0F-AF1A-58C6A9B38BBF}"/>
              </a:ext>
            </a:extLst>
          </p:cNvPr>
          <p:cNvGraphicFramePr>
            <a:graphicFrameLocks/>
          </p:cNvGraphicFramePr>
          <p:nvPr/>
        </p:nvGraphicFramePr>
        <p:xfrm>
          <a:off x="446228" y="3794447"/>
          <a:ext cx="11605951" cy="2420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6B251F3-207E-BFD1-6515-C9AFD1D2F149}"/>
              </a:ext>
            </a:extLst>
          </p:cNvPr>
          <p:cNvSpPr txBox="1"/>
          <p:nvPr/>
        </p:nvSpPr>
        <p:spPr>
          <a:xfrm>
            <a:off x="2311603" y="6095839"/>
            <a:ext cx="600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Source: Standardized Account Code Structure (SACS) Unaudited Actuals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C5823-750B-B0F5-C862-0E11999E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8E7C3-A736-9ECA-2133-FAA480524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7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Strategic Framework and </a:t>
            </a:r>
            <a:br>
              <a:rPr lang="en-US" dirty="0"/>
            </a:br>
            <a:r>
              <a:rPr lang="en-US" dirty="0"/>
              <a:t>Roadmap to College and Career Ready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63816485-1FC0-4F2A-95EB-F8D088EBF8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7" y="1120348"/>
            <a:ext cx="4757266" cy="4922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911AC4-F314-424A-BD4D-9785912F5B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52" y="1762898"/>
            <a:ext cx="5357851" cy="404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8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9292-C5A7-9C3C-1358-C9E087BC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Student Support and Professional Development Discretionary Block Grant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79F223-495A-A116-8FB3-27E44FBBFE7C}"/>
              </a:ext>
            </a:extLst>
          </p:cNvPr>
          <p:cNvGrpSpPr/>
          <p:nvPr/>
        </p:nvGrpSpPr>
        <p:grpSpPr>
          <a:xfrm>
            <a:off x="262550" y="1330859"/>
            <a:ext cx="11606543" cy="4535085"/>
            <a:chOff x="95795" y="1160875"/>
            <a:chExt cx="12000411" cy="5031006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6B445C0-EF06-ED48-8B9C-A494EA2905F1}"/>
                </a:ext>
              </a:extLst>
            </p:cNvPr>
            <p:cNvSpPr/>
            <p:nvPr/>
          </p:nvSpPr>
          <p:spPr>
            <a:xfrm>
              <a:off x="8624817" y="1567945"/>
              <a:ext cx="3470031" cy="4620749"/>
            </a:xfrm>
            <a:custGeom>
              <a:avLst/>
              <a:gdLst>
                <a:gd name="connsiteX0" fmla="*/ 0 w 11995150"/>
                <a:gd name="connsiteY0" fmla="*/ 0 h 1648301"/>
                <a:gd name="connsiteX1" fmla="*/ 11995150 w 11995150"/>
                <a:gd name="connsiteY1" fmla="*/ 0 h 1648301"/>
                <a:gd name="connsiteX2" fmla="*/ 11995150 w 11995150"/>
                <a:gd name="connsiteY2" fmla="*/ 1648301 h 1648301"/>
                <a:gd name="connsiteX3" fmla="*/ 0 w 11995150"/>
                <a:gd name="connsiteY3" fmla="*/ 1648301 h 1648301"/>
                <a:gd name="connsiteX4" fmla="*/ 0 w 11995150"/>
                <a:gd name="connsiteY4" fmla="*/ 0 h 164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95150" h="1648301">
                  <a:moveTo>
                    <a:pt x="0" y="0"/>
                  </a:moveTo>
                  <a:lnTo>
                    <a:pt x="11995150" y="0"/>
                  </a:lnTo>
                  <a:lnTo>
                    <a:pt x="11995150" y="1648301"/>
                  </a:lnTo>
                  <a:lnTo>
                    <a:pt x="0" y="1648301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182880" rIns="182880" bIns="182880" numCol="1" spcCol="1270" anchor="t" anchorCtr="0">
              <a:noAutofit/>
            </a:bodyPr>
            <a:lstStyle/>
            <a:p>
              <a:pPr lvl="0" defTabSz="2133600">
                <a:spcBef>
                  <a:spcPct val="0"/>
                </a:spcBef>
                <a:spcAft>
                  <a:spcPts val="600"/>
                </a:spcAft>
                <a:buClr>
                  <a:schemeClr val="accent2"/>
                </a:buClr>
              </a:pPr>
              <a:r>
                <a:rPr kumimoji="0" lang="en-US" sz="2000" b="1" i="0" u="none" strike="noStrike" normalizeH="0" baseline="0" noProof="0" dirty="0">
                  <a:solidFill>
                    <a:schemeClr val="accent2">
                      <a:lumMod val="75000"/>
                    </a:schemeClr>
                  </a:solidFill>
                  <a:uLnTx/>
                  <a:uFillTx/>
                  <a:latin typeface="Arial Narrow" panose="020B0606020202030204" pitchFamily="34" charset="0"/>
                </a:rPr>
                <a:t>The total state investment may </a:t>
              </a:r>
              <a:r>
                <a:rPr kumimoji="0" lang="en-US" sz="2000" b="1" i="0" u="none" normalizeH="0" baseline="0" noProof="0" dirty="0">
                  <a:solidFill>
                    <a:schemeClr val="accent2">
                      <a:lumMod val="75000"/>
                    </a:schemeClr>
                  </a:solidFill>
                  <a:uLnTx/>
                  <a:uFillTx/>
                  <a:latin typeface="Arial Narrow" panose="020B0606020202030204" pitchFamily="34" charset="0"/>
                </a:rPr>
                <a:t>change</a:t>
              </a:r>
            </a:p>
            <a:p>
              <a:pPr marL="288925" lvl="0" indent="-288925" defTabSz="2133600">
                <a:spcBef>
                  <a:spcPct val="0"/>
                </a:spcBef>
                <a:spcAft>
                  <a:spcPts val="60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</a:pPr>
              <a:r>
                <a:rPr kumimoji="0" lang="en-US" sz="2000" b="1" i="0" u="none" strike="noStrike" normalizeH="0" baseline="0" noProof="0" dirty="0">
                  <a:solidFill>
                    <a:schemeClr val="tx1"/>
                  </a:solidFill>
                  <a:uLnTx/>
                  <a:uFillTx/>
                  <a:latin typeface="Arial Narrow" panose="020B0606020202030204" pitchFamily="34" charset="0"/>
                </a:rPr>
                <a:t>The Legislature has suggested other methodologies for allocating the funds, such as including UPP in the formula </a:t>
              </a:r>
            </a:p>
            <a:p>
              <a:pPr marL="288925" lvl="0" indent="-288925" defTabSz="2133600">
                <a:spcBef>
                  <a:spcPct val="0"/>
                </a:spcBef>
                <a:spcAft>
                  <a:spcPts val="600"/>
                </a:spcAft>
                <a:buClr>
                  <a:schemeClr val="accent2"/>
                </a:buClr>
                <a:buFont typeface="Wingdings" panose="05000000000000000000" pitchFamily="2" charset="2"/>
                <a:buChar char="§"/>
              </a:pPr>
              <a:r>
                <a:rPr kumimoji="0" lang="en-US" sz="2000" b="1" i="0" u="none" strike="noStrike" normalizeH="0" baseline="0" noProof="0" dirty="0">
                  <a:solidFill>
                    <a:schemeClr val="tx1"/>
                  </a:solidFill>
                  <a:uLnTx/>
                  <a:uFillTx/>
                  <a:latin typeface="Arial Narrow" panose="020B0606020202030204" pitchFamily="34" charset="0"/>
                </a:rPr>
                <a:t>The Legislature has also suggested restricting the use of at least some of the funds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01BCC74-E3B5-1251-46E1-F748AB5E5214}"/>
                </a:ext>
              </a:extLst>
            </p:cNvPr>
            <p:cNvSpPr/>
            <p:nvPr/>
          </p:nvSpPr>
          <p:spPr>
            <a:xfrm>
              <a:off x="4307344" y="1622540"/>
              <a:ext cx="4169754" cy="4511560"/>
            </a:xfrm>
            <a:custGeom>
              <a:avLst/>
              <a:gdLst>
                <a:gd name="connsiteX0" fmla="*/ 0 w 3994478"/>
                <a:gd name="connsiteY0" fmla="*/ 0 h 3461432"/>
                <a:gd name="connsiteX1" fmla="*/ 3994478 w 3994478"/>
                <a:gd name="connsiteY1" fmla="*/ 0 h 3461432"/>
                <a:gd name="connsiteX2" fmla="*/ 3994478 w 3994478"/>
                <a:gd name="connsiteY2" fmla="*/ 3461432 h 3461432"/>
                <a:gd name="connsiteX3" fmla="*/ 0 w 3994478"/>
                <a:gd name="connsiteY3" fmla="*/ 3461432 h 3461432"/>
                <a:gd name="connsiteX4" fmla="*/ 0 w 3994478"/>
                <a:gd name="connsiteY4" fmla="*/ 0 h 346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478" h="3461432">
                  <a:moveTo>
                    <a:pt x="0" y="0"/>
                  </a:moveTo>
                  <a:lnTo>
                    <a:pt x="3994478" y="0"/>
                  </a:lnTo>
                  <a:lnTo>
                    <a:pt x="3994478" y="3461432"/>
                  </a:lnTo>
                  <a:lnTo>
                    <a:pt x="0" y="3461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t" anchorCtr="0">
              <a:noAutofit/>
            </a:bodyPr>
            <a:lstStyle/>
            <a:p>
              <a:pPr lvl="0" defTabSz="1511300">
                <a:spcBef>
                  <a:spcPct val="0"/>
                </a:spcBef>
                <a:spcAft>
                  <a:spcPts val="600"/>
                </a:spcAft>
              </a:pPr>
              <a:r>
                <a:rPr lang="en-US" sz="2000" b="1" kern="1200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Fully discretionary with c</a:t>
              </a:r>
              <a:r>
                <a:rPr lang="en-US" sz="2000" b="1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ertain statewide priorities highlighted for use of the funds</a:t>
              </a:r>
            </a:p>
            <a:p>
              <a:pPr marL="288925" lvl="0" indent="-288925" defTabSz="1511300"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Professional development</a:t>
              </a:r>
            </a:p>
            <a:p>
              <a:pPr marL="288925" lvl="0" indent="-288925" defTabSz="1511300"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Dual enrollment and career pathways</a:t>
              </a:r>
            </a:p>
            <a:p>
              <a:pPr marL="288925" lvl="0" indent="-288925" defTabSz="1511300"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Teacher recruitment and retention</a:t>
              </a:r>
            </a:p>
            <a:p>
              <a:pPr marL="288925" lvl="0" indent="-288925" defTabSz="1511300">
                <a:spcBef>
                  <a:spcPct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</a:pPr>
              <a:r>
                <a:rPr lang="en-US" sz="20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Rising costs</a:t>
              </a:r>
            </a:p>
            <a:p>
              <a:pPr lvl="1" defTabSz="1511300">
                <a:spcBef>
                  <a:spcPct val="0"/>
                </a:spcBef>
                <a:spcAft>
                  <a:spcPts val="1200"/>
                </a:spcAft>
              </a:pPr>
              <a:endParaRPr lang="en-US" sz="2000" b="1" dirty="0">
                <a:solidFill>
                  <a:schemeClr val="accent1"/>
                </a:solidFill>
                <a:latin typeface="Arial Narrow" panose="020B0606020202030204" pitchFamily="34" charset="0"/>
              </a:endParaRPr>
            </a:p>
            <a:p>
              <a:pPr lvl="1" defTabSz="1511300">
                <a:spcBef>
                  <a:spcPct val="0"/>
                </a:spcBef>
                <a:spcAft>
                  <a:spcPts val="1200"/>
                </a:spcAft>
              </a:pPr>
              <a:endParaRPr lang="en-US" sz="2000" b="1" kern="1200" dirty="0">
                <a:solidFill>
                  <a:schemeClr val="accent1"/>
                </a:solidFill>
                <a:latin typeface="Arial Narrow" panose="020B0606020202030204" pitchFamily="34" charset="0"/>
              </a:endParaRPr>
            </a:p>
            <a:p>
              <a:pPr marL="684213" lvl="1" indent="-227013" defTabSz="1511300">
                <a:spcBef>
                  <a:spcPct val="0"/>
                </a:spcBef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endParaRPr lang="en-US" sz="2000" b="1" kern="1200" dirty="0">
                <a:solidFill>
                  <a:schemeClr val="accent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29C5EE-3C35-5C51-F2D9-0E3F0113811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5795" y="1463040"/>
              <a:ext cx="4081729" cy="4728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tIns="182880" rtlCol="0">
              <a:spAutoFit/>
            </a:bodyPr>
            <a:lstStyle/>
            <a:p>
              <a:pPr lvl="0" defTabSz="1511300"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en-US" sz="2000" b="1" kern="1200" dirty="0">
                  <a:solidFill>
                    <a:schemeClr val="accent3">
                      <a:lumMod val="75000"/>
                    </a:schemeClr>
                  </a:solidFill>
                  <a:latin typeface="Arial Narrow" panose="020B0606020202030204" pitchFamily="34" charset="0"/>
                </a:rPr>
                <a:t>May Revision increases the total state investment to $5.0 billion one-time</a:t>
              </a:r>
            </a:p>
            <a:p>
              <a:pPr marL="288925" lvl="0" indent="-288925" defTabSz="1511300">
                <a:spcBef>
                  <a:spcPct val="0"/>
                </a:spcBef>
                <a:spcAft>
                  <a:spcPts val="600"/>
                </a:spcAft>
                <a:buClr>
                  <a:schemeClr val="accent3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latin typeface="Arial Narrow" panose="020B0606020202030204" pitchFamily="34" charset="0"/>
                </a:rPr>
                <a:t>Proposal distributes the grant on a per-</a:t>
              </a:r>
              <a:r>
                <a:rPr lang="en-US" sz="2000" b="1" dirty="0">
                  <a:latin typeface="Arial Narrow" panose="020B0606020202030204" pitchFamily="34" charset="0"/>
                </a:rPr>
                <a:t>ADA basis, using 2025-26 P-2 data</a:t>
              </a:r>
            </a:p>
            <a:p>
              <a:pPr marL="288925" indent="-288925" defTabSz="1511300">
                <a:spcBef>
                  <a:spcPct val="0"/>
                </a:spcBef>
                <a:spcAft>
                  <a:spcPts val="600"/>
                </a:spcAft>
                <a:buClr>
                  <a:schemeClr val="accent3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2000" b="1" dirty="0">
                  <a:latin typeface="Arial Narrow" panose="020B0606020202030204" pitchFamily="34" charset="0"/>
                </a:rPr>
                <a:t>Funding allocated to COEs, school districts, charter schools, and state special schools</a:t>
              </a:r>
              <a:endParaRPr lang="en-US" sz="2000" b="1" kern="1200" dirty="0">
                <a:latin typeface="Arial Narrow" panose="020B0606020202030204" pitchFamily="34" charset="0"/>
              </a:endParaRPr>
            </a:p>
            <a:p>
              <a:pPr marL="288925" lvl="0" indent="-288925" defTabSz="1511300">
                <a:spcBef>
                  <a:spcPct val="0"/>
                </a:spcBef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solidFill>
                    <a:schemeClr val="accent3">
                      <a:lumMod val="75000"/>
                    </a:schemeClr>
                  </a:solidFill>
                  <a:latin typeface="Arial Narrow" panose="020B0606020202030204" pitchFamily="34" charset="0"/>
                </a:rPr>
                <a:t>SSC estimates $936.98 per ADA, if distributed per ADA</a:t>
              </a:r>
            </a:p>
            <a:p>
              <a:pPr marL="288925" lvl="0" indent="-288925" defTabSz="1511300">
                <a:spcBef>
                  <a:spcPct val="0"/>
                </a:spcBef>
                <a:spcAft>
                  <a:spcPts val="600"/>
                </a:spcAft>
                <a:buClr>
                  <a:schemeClr val="accent3">
                    <a:lumMod val="75000"/>
                  </a:schemeClr>
                </a:buClr>
                <a:buFont typeface="Wingdings" panose="05000000000000000000" pitchFamily="2" charset="2"/>
                <a:buChar char="§"/>
              </a:pPr>
              <a:r>
                <a:rPr lang="en-US" sz="2000" b="1" kern="1200" dirty="0">
                  <a:latin typeface="Arial Narrow" panose="020B0606020202030204" pitchFamily="34" charset="0"/>
                </a:rPr>
                <a:t>June 30, 2030, expenditure</a:t>
              </a:r>
              <a:r>
                <a:rPr lang="en-US" b="1" kern="1200" dirty="0">
                  <a:latin typeface="Arial Narrow" panose="020B0606020202030204" pitchFamily="34" charset="0"/>
                </a:rPr>
                <a:t> </a:t>
              </a:r>
              <a:r>
                <a:rPr lang="en-US" sz="2000" b="1" kern="1200" dirty="0">
                  <a:latin typeface="Arial Narrow" panose="020B0606020202030204" pitchFamily="34" charset="0"/>
                </a:rPr>
                <a:t>deadline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B348B1-A891-6F72-5220-A81DD55AEB55}"/>
                </a:ext>
              </a:extLst>
            </p:cNvPr>
            <p:cNvSpPr txBox="1"/>
            <p:nvPr/>
          </p:nvSpPr>
          <p:spPr>
            <a:xfrm>
              <a:off x="129108" y="1160875"/>
              <a:ext cx="4163591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kern="1200">
                  <a:solidFill>
                    <a:schemeClr val="bg1"/>
                  </a:solidFill>
                  <a:latin typeface="Arial Narrow" panose="020B0606020202030204" pitchFamily="34" charset="0"/>
                </a:rPr>
                <a:t>Funding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F0ECD9-2372-45A4-4AC2-4E8043A01EC2}"/>
                </a:ext>
              </a:extLst>
            </p:cNvPr>
            <p:cNvSpPr txBox="1"/>
            <p:nvPr/>
          </p:nvSpPr>
          <p:spPr>
            <a:xfrm>
              <a:off x="4374560" y="1160875"/>
              <a:ext cx="4169754" cy="400110"/>
            </a:xfrm>
            <a:prstGeom prst="rect">
              <a:avLst/>
            </a:prstGeom>
            <a:solidFill>
              <a:schemeClr val="accen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kern="1200">
                  <a:solidFill>
                    <a:schemeClr val="bg1"/>
                  </a:solidFill>
                  <a:latin typeface="Arial Narrow" panose="020B0606020202030204" pitchFamily="34" charset="0"/>
                </a:rPr>
                <a:t>Allowable Uses</a:t>
              </a:r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87B48B-BD71-645B-52B3-74B586633BA2}"/>
                </a:ext>
              </a:extLst>
            </p:cNvPr>
            <p:cNvSpPr txBox="1"/>
            <p:nvPr/>
          </p:nvSpPr>
          <p:spPr>
            <a:xfrm>
              <a:off x="8626175" y="1160875"/>
              <a:ext cx="3470031" cy="400110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CAUTION</a:t>
              </a:r>
            </a:p>
          </p:txBody>
        </p: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9FFA743-8485-72C0-C945-B6345414C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0643" y="6592824"/>
            <a:ext cx="2670048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CA9E70C-04A6-0CC9-D0E3-FD8962AC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2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75CBBD-6342-55C1-7CBF-E2D4DA7ABA13}"/>
              </a:ext>
            </a:extLst>
          </p:cNvPr>
          <p:cNvSpPr txBox="1">
            <a:spLocks/>
          </p:cNvSpPr>
          <p:nvPr/>
        </p:nvSpPr>
        <p:spPr>
          <a:xfrm>
            <a:off x="74676" y="1081193"/>
            <a:ext cx="12042648" cy="12057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88925" indent="-2889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574675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4AC47"/>
              </a:buClr>
              <a:buSzPct val="100000"/>
              <a:buFont typeface="Arial" panose="020B0604020202020204" pitchFamily="34" charset="0"/>
              <a:buChar char="•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2pPr>
            <a:lvl3pPr marL="914400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3pPr>
            <a:lvl4pPr marL="1254125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4AC47"/>
              </a:buClr>
              <a:buSzPct val="100000"/>
              <a:buFont typeface="Arial" panose="020B0604020202020204" pitchFamily="34" charset="0"/>
              <a:buChar char="•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4pPr>
            <a:lvl5pPr marL="1601788" indent="-287338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tabLst/>
              <a:defRPr sz="2400" b="1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marR="0" lvl="0" indent="-2889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44546A"/>
              </a:buClr>
              <a:buSzPct val="9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 only proposal codified in Education Code is the statutory COLA</a:t>
            </a:r>
          </a:p>
          <a:p>
            <a:pPr marL="574675" marR="0" lvl="1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D4AC4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800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The remaining items </a:t>
            </a:r>
            <a:r>
              <a:rPr lang="en-US" sz="1800" kern="100" dirty="0">
                <a:solidFill>
                  <a:srgbClr val="00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are still subject to negotiations between the Governor and Legislature</a:t>
            </a:r>
          </a:p>
          <a:p>
            <a:pPr marL="574675" marR="0" lvl="1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D4AC47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1800" kern="100" dirty="0">
                <a:solidFill>
                  <a:srgbClr val="00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Changes would be reflected in your 45-day budget revision—due in mid-August</a:t>
            </a:r>
            <a:endParaRPr kumimoji="0" lang="en-US" sz="1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28650" marR="0" lvl="1" indent="-279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D4AC47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lang="en-US" sz="2000" kern="100" dirty="0">
              <a:solidFill>
                <a:srgbClr val="000000"/>
              </a:solidFill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28650" marR="0" lvl="1" indent="-279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D4AC47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28650" marR="0" lvl="1" indent="-279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D4AC47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lang="en-US" sz="2000" kern="100" dirty="0">
              <a:solidFill>
                <a:srgbClr val="000000"/>
              </a:solidFill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28650" marR="0" lvl="1" indent="-279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D4AC47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28650" marR="0" lvl="1" indent="-279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D4AC47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lang="en-US" sz="2000" kern="100" dirty="0">
              <a:solidFill>
                <a:srgbClr val="000000"/>
              </a:solidFill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28650" marR="0" lvl="1" indent="-279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D4AC47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28650" marR="0" lvl="1" indent="-279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D4AC47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lang="en-US" sz="2000" kern="100" dirty="0">
              <a:solidFill>
                <a:srgbClr val="000000"/>
              </a:solidFill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28650" marR="0" lvl="1" indent="-279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D4AC47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28650" marR="0" lvl="1" indent="-279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D4AC47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lang="en-US" sz="2000" kern="100" dirty="0">
              <a:solidFill>
                <a:srgbClr val="000000"/>
              </a:solidFill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E5051-1ED6-4658-EC23-18D5AD5FB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Next Steps for 2026-27 Budget Development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7F861FA-52BB-3A42-D45B-7A79F2763D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4795" y="2076737"/>
          <a:ext cx="11463015" cy="381774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475437">
                  <a:extLst>
                    <a:ext uri="{9D8B030D-6E8A-4147-A177-3AD203B41FA5}">
                      <a16:colId xmlns:a16="http://schemas.microsoft.com/office/drawing/2014/main" val="2037097471"/>
                    </a:ext>
                  </a:extLst>
                </a:gridCol>
                <a:gridCol w="1376979">
                  <a:extLst>
                    <a:ext uri="{9D8B030D-6E8A-4147-A177-3AD203B41FA5}">
                      <a16:colId xmlns:a16="http://schemas.microsoft.com/office/drawing/2014/main" val="3636583797"/>
                    </a:ext>
                  </a:extLst>
                </a:gridCol>
                <a:gridCol w="7610599">
                  <a:extLst>
                    <a:ext uri="{9D8B030D-6E8A-4147-A177-3AD203B41FA5}">
                      <a16:colId xmlns:a16="http://schemas.microsoft.com/office/drawing/2014/main" val="1505550385"/>
                    </a:ext>
                  </a:extLst>
                </a:gridCol>
              </a:tblGrid>
              <a:tr h="37955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+mn-lt"/>
                        </a:rPr>
                        <a:t>Proposal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+mn-lt"/>
                        </a:rPr>
                        <a:t>Risk 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Risk of Including in Your Adopted Budget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5458511"/>
                  </a:ext>
                </a:extLst>
              </a:tr>
              <a:tr h="480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+mn-lt"/>
                        </a:rPr>
                        <a:t>2.87% Statutory COLA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lt"/>
                        </a:rPr>
                        <a:t>Nearly Zero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lt"/>
                        </a:rPr>
                        <a:t>Statutory COLA is a known number as of April 2026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254106"/>
                  </a:ext>
                </a:extLst>
              </a:tr>
              <a:tr h="4462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+mn-lt"/>
                        </a:rPr>
                        <a:t>1.44% Additional LCFF Investment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Nearly Zero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lt"/>
                        </a:rPr>
                        <a:t>Funding for PPDL requirement and rising costs—while the policy rationale is likely unopposed, the funding is subject to negotiation between the Governor and Legislature</a:t>
                      </a:r>
                      <a:endParaRPr lang="en-US" sz="1600" b="1" strike="sngStrike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584038"/>
                  </a:ext>
                </a:extLst>
              </a:tr>
              <a:tr h="44622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lt"/>
                        </a:rPr>
                        <a:t>Discretionary Block Grant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lt"/>
                        </a:rPr>
                        <a:t>Medium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lt"/>
                        </a:rPr>
                        <a:t>The ultimate funding level, allocation method of per ADA versus weighted on UPP, and level of flexibility are still subject to negotiation between the Governor and Legislature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0345413"/>
                  </a:ext>
                </a:extLst>
              </a:tr>
              <a:tr h="44622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lt"/>
                        </a:rPr>
                        <a:t>LREBG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lt"/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lt"/>
                        </a:rPr>
                        <a:t>Was not referenced in the May Revision, which means the proposal is unchanged from Governor’s Budget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076225"/>
                  </a:ext>
                </a:extLst>
              </a:tr>
              <a:tr h="73301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lt"/>
                        </a:rPr>
                        <a:t>Special Education Base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+mn-lt"/>
                        </a:rPr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+mn-lt"/>
                        </a:rPr>
                        <a:t>There is broad support for this increase, but the ultimate funding level is still subject to negotiation between the Governor and Legislature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92238969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2D1BC-17EE-E0BF-CE85-BF1E01DD4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EB12D-BD32-AE27-6428-2842D31DC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7B61-E06D-4B2A-A83F-593479E2C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3634" y="5051233"/>
            <a:ext cx="6821144" cy="1378598"/>
          </a:xfrm>
        </p:spPr>
        <p:txBody>
          <a:bodyPr>
            <a:noAutofit/>
          </a:bodyPr>
          <a:lstStyle/>
          <a:p>
            <a:pPr algn="r"/>
            <a:r>
              <a:rPr lang="en-US" sz="5000" dirty="0"/>
              <a:t>Proposed </a:t>
            </a:r>
            <a:br>
              <a:rPr lang="en-US" sz="5000" dirty="0"/>
            </a:br>
            <a:r>
              <a:rPr lang="en-US" sz="5000" dirty="0"/>
              <a:t>2026-27 </a:t>
            </a:r>
            <a:br>
              <a:rPr lang="en-US" sz="5000" dirty="0"/>
            </a:br>
            <a:r>
              <a:rPr lang="en-US" sz="5000" dirty="0"/>
              <a:t>Adopted Budget</a:t>
            </a:r>
          </a:p>
        </p:txBody>
      </p:sp>
    </p:spTree>
    <p:extLst>
      <p:ext uri="{BB962C8B-B14F-4D97-AF65-F5344CB8AC3E}">
        <p14:creationId xmlns:p14="http://schemas.microsoft.com/office/powerpoint/2010/main" val="63726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Projections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048B-70BE-405E-8BD1-39CD58177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Factors</a:t>
            </a:r>
          </a:p>
          <a:p>
            <a:pPr lvl="1"/>
            <a:r>
              <a:rPr lang="en-US" dirty="0"/>
              <a:t>Enrollment</a:t>
            </a:r>
          </a:p>
          <a:p>
            <a:pPr lvl="1"/>
            <a:r>
              <a:rPr lang="en-US" dirty="0"/>
              <a:t>Attendance</a:t>
            </a:r>
          </a:p>
          <a:p>
            <a:pPr lvl="1"/>
            <a:r>
              <a:rPr lang="en-US" dirty="0"/>
              <a:t>Unduplicated Pupil Percentage (UPP)</a:t>
            </a:r>
          </a:p>
          <a:p>
            <a:pPr lvl="1"/>
            <a:r>
              <a:rPr lang="en-US" dirty="0"/>
              <a:t>LCFF Increase/Decrease</a:t>
            </a:r>
          </a:p>
          <a:p>
            <a:pPr lvl="1"/>
            <a:r>
              <a:rPr lang="en-US" dirty="0"/>
              <a:t>Position Control/Hiring</a:t>
            </a:r>
          </a:p>
          <a:p>
            <a:pPr lvl="1"/>
            <a:r>
              <a:rPr lang="en-US" dirty="0"/>
              <a:t>STRS/PERS increases</a:t>
            </a:r>
          </a:p>
          <a:p>
            <a:pPr lvl="1"/>
            <a:r>
              <a:rPr lang="en-US" dirty="0"/>
              <a:t>Special Education Increases</a:t>
            </a:r>
          </a:p>
          <a:p>
            <a:pPr lvl="1"/>
            <a:r>
              <a:rPr lang="en-US" dirty="0"/>
              <a:t>Collective Bargaining/Negotiations</a:t>
            </a:r>
          </a:p>
          <a:p>
            <a:pPr lvl="1"/>
            <a:r>
              <a:rPr lang="en-US" dirty="0"/>
              <a:t>Don’t use one-time dollars to justify paying for ongoing expenditures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667392-6820-4175-97E3-ABCFB1D036EA}"/>
              </a:ext>
            </a:extLst>
          </p:cNvPr>
          <p:cNvGrpSpPr/>
          <p:nvPr/>
        </p:nvGrpSpPr>
        <p:grpSpPr>
          <a:xfrm>
            <a:off x="6840627" y="1036717"/>
            <a:ext cx="4749496" cy="4007510"/>
            <a:chOff x="4931132" y="1388338"/>
            <a:chExt cx="4007644" cy="352428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AF1CD98-105C-430A-8896-C39F7B323926}"/>
                </a:ext>
              </a:extLst>
            </p:cNvPr>
            <p:cNvGrpSpPr/>
            <p:nvPr/>
          </p:nvGrpSpPr>
          <p:grpSpPr>
            <a:xfrm>
              <a:off x="5206481" y="3620149"/>
              <a:ext cx="1600200" cy="1292477"/>
              <a:chOff x="9103439" y="4359975"/>
              <a:chExt cx="3237062" cy="242422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75FD2AF-55FE-466E-A02A-8F0A8D81EEC0}"/>
                  </a:ext>
                </a:extLst>
              </p:cNvPr>
              <p:cNvSpPr txBox="1"/>
              <p:nvPr/>
            </p:nvSpPr>
            <p:spPr>
              <a:xfrm>
                <a:off x="9834090" y="5115181"/>
                <a:ext cx="1775761" cy="91380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Projections are not predictions</a:t>
                </a:r>
              </a:p>
            </p:txBody>
          </p:sp>
          <p:sp>
            <p:nvSpPr>
              <p:cNvPr id="17" name="Freeform 239">
                <a:extLst>
                  <a:ext uri="{FF2B5EF4-FFF2-40B4-BE49-F238E27FC236}">
                    <a16:creationId xmlns:a16="http://schemas.microsoft.com/office/drawing/2014/main" id="{0970FF43-923B-465A-8DB4-B92C848F09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03439" y="4359975"/>
                <a:ext cx="3237062" cy="2424226"/>
              </a:xfrm>
              <a:custGeom>
                <a:avLst/>
                <a:gdLst>
                  <a:gd name="T0" fmla="*/ 2116 w 2116"/>
                  <a:gd name="T1" fmla="*/ 1052 h 2116"/>
                  <a:gd name="T2" fmla="*/ 1925 w 2116"/>
                  <a:gd name="T3" fmla="*/ 883 h 2116"/>
                  <a:gd name="T4" fmla="*/ 2038 w 2116"/>
                  <a:gd name="T5" fmla="*/ 652 h 2116"/>
                  <a:gd name="T6" fmla="*/ 1795 w 2116"/>
                  <a:gd name="T7" fmla="*/ 570 h 2116"/>
                  <a:gd name="T8" fmla="*/ 1802 w 2116"/>
                  <a:gd name="T9" fmla="*/ 305 h 2116"/>
                  <a:gd name="T10" fmla="*/ 1548 w 2116"/>
                  <a:gd name="T11" fmla="*/ 321 h 2116"/>
                  <a:gd name="T12" fmla="*/ 1464 w 2116"/>
                  <a:gd name="T13" fmla="*/ 80 h 2116"/>
                  <a:gd name="T14" fmla="*/ 1234 w 2116"/>
                  <a:gd name="T15" fmla="*/ 191 h 2116"/>
                  <a:gd name="T16" fmla="*/ 1052 w 2116"/>
                  <a:gd name="T17" fmla="*/ 0 h 2116"/>
                  <a:gd name="T18" fmla="*/ 884 w 2116"/>
                  <a:gd name="T19" fmla="*/ 191 h 2116"/>
                  <a:gd name="T20" fmla="*/ 653 w 2116"/>
                  <a:gd name="T21" fmla="*/ 78 h 2116"/>
                  <a:gd name="T22" fmla="*/ 570 w 2116"/>
                  <a:gd name="T23" fmla="*/ 321 h 2116"/>
                  <a:gd name="T24" fmla="*/ 305 w 2116"/>
                  <a:gd name="T25" fmla="*/ 314 h 2116"/>
                  <a:gd name="T26" fmla="*/ 322 w 2116"/>
                  <a:gd name="T27" fmla="*/ 568 h 2116"/>
                  <a:gd name="T28" fmla="*/ 81 w 2116"/>
                  <a:gd name="T29" fmla="*/ 652 h 2116"/>
                  <a:gd name="T30" fmla="*/ 192 w 2116"/>
                  <a:gd name="T31" fmla="*/ 882 h 2116"/>
                  <a:gd name="T32" fmla="*/ 0 w 2116"/>
                  <a:gd name="T33" fmla="*/ 1064 h 2116"/>
                  <a:gd name="T34" fmla="*/ 191 w 2116"/>
                  <a:gd name="T35" fmla="*/ 1233 h 2116"/>
                  <a:gd name="T36" fmla="*/ 78 w 2116"/>
                  <a:gd name="T37" fmla="*/ 1463 h 2116"/>
                  <a:gd name="T38" fmla="*/ 321 w 2116"/>
                  <a:gd name="T39" fmla="*/ 1546 h 2116"/>
                  <a:gd name="T40" fmla="*/ 314 w 2116"/>
                  <a:gd name="T41" fmla="*/ 1811 h 2116"/>
                  <a:gd name="T42" fmla="*/ 569 w 2116"/>
                  <a:gd name="T43" fmla="*/ 1794 h 2116"/>
                  <a:gd name="T44" fmla="*/ 653 w 2116"/>
                  <a:gd name="T45" fmla="*/ 2035 h 2116"/>
                  <a:gd name="T46" fmla="*/ 882 w 2116"/>
                  <a:gd name="T47" fmla="*/ 1925 h 2116"/>
                  <a:gd name="T48" fmla="*/ 1064 w 2116"/>
                  <a:gd name="T49" fmla="*/ 2116 h 2116"/>
                  <a:gd name="T50" fmla="*/ 1233 w 2116"/>
                  <a:gd name="T51" fmla="*/ 1925 h 2116"/>
                  <a:gd name="T52" fmla="*/ 1464 w 2116"/>
                  <a:gd name="T53" fmla="*/ 2038 h 2116"/>
                  <a:gd name="T54" fmla="*/ 1546 w 2116"/>
                  <a:gd name="T55" fmla="*/ 1795 h 2116"/>
                  <a:gd name="T56" fmla="*/ 1811 w 2116"/>
                  <a:gd name="T57" fmla="*/ 1802 h 2116"/>
                  <a:gd name="T58" fmla="*/ 1795 w 2116"/>
                  <a:gd name="T59" fmla="*/ 1547 h 2116"/>
                  <a:gd name="T60" fmla="*/ 2036 w 2116"/>
                  <a:gd name="T61" fmla="*/ 1463 h 2116"/>
                  <a:gd name="T62" fmla="*/ 1925 w 2116"/>
                  <a:gd name="T63" fmla="*/ 1234 h 2116"/>
                  <a:gd name="T64" fmla="*/ 1358 w 2116"/>
                  <a:gd name="T65" fmla="*/ 1669 h 2116"/>
                  <a:gd name="T66" fmla="*/ 759 w 2116"/>
                  <a:gd name="T67" fmla="*/ 447 h 2116"/>
                  <a:gd name="T68" fmla="*/ 1358 w 2116"/>
                  <a:gd name="T69" fmla="*/ 1669 h 2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16" h="2116">
                    <a:moveTo>
                      <a:pt x="1941" y="1111"/>
                    </a:moveTo>
                    <a:cubicBezTo>
                      <a:pt x="2116" y="1052"/>
                      <a:pt x="2116" y="1052"/>
                      <a:pt x="2116" y="1052"/>
                    </a:cubicBezTo>
                    <a:cubicBezTo>
                      <a:pt x="2107" y="917"/>
                      <a:pt x="2107" y="917"/>
                      <a:pt x="2107" y="917"/>
                    </a:cubicBezTo>
                    <a:cubicBezTo>
                      <a:pt x="1925" y="883"/>
                      <a:pt x="1925" y="883"/>
                      <a:pt x="1925" y="883"/>
                    </a:cubicBezTo>
                    <a:cubicBezTo>
                      <a:pt x="1918" y="847"/>
                      <a:pt x="1908" y="810"/>
                      <a:pt x="1896" y="774"/>
                    </a:cubicBezTo>
                    <a:cubicBezTo>
                      <a:pt x="2038" y="652"/>
                      <a:pt x="2038" y="652"/>
                      <a:pt x="2038" y="652"/>
                    </a:cubicBezTo>
                    <a:cubicBezTo>
                      <a:pt x="1979" y="532"/>
                      <a:pt x="1979" y="532"/>
                      <a:pt x="1979" y="532"/>
                    </a:cubicBezTo>
                    <a:cubicBezTo>
                      <a:pt x="1795" y="570"/>
                      <a:pt x="1795" y="570"/>
                      <a:pt x="1795" y="570"/>
                    </a:cubicBezTo>
                    <a:cubicBezTo>
                      <a:pt x="1772" y="535"/>
                      <a:pt x="1747" y="502"/>
                      <a:pt x="1720" y="471"/>
                    </a:cubicBezTo>
                    <a:cubicBezTo>
                      <a:pt x="1802" y="305"/>
                      <a:pt x="1802" y="305"/>
                      <a:pt x="1802" y="305"/>
                    </a:cubicBezTo>
                    <a:cubicBezTo>
                      <a:pt x="1700" y="217"/>
                      <a:pt x="1700" y="217"/>
                      <a:pt x="1700" y="217"/>
                    </a:cubicBezTo>
                    <a:cubicBezTo>
                      <a:pt x="1548" y="321"/>
                      <a:pt x="1548" y="321"/>
                      <a:pt x="1548" y="321"/>
                    </a:cubicBezTo>
                    <a:cubicBezTo>
                      <a:pt x="1516" y="301"/>
                      <a:pt x="1483" y="282"/>
                      <a:pt x="1450" y="265"/>
                    </a:cubicBezTo>
                    <a:cubicBezTo>
                      <a:pt x="1464" y="80"/>
                      <a:pt x="1464" y="80"/>
                      <a:pt x="1464" y="80"/>
                    </a:cubicBezTo>
                    <a:cubicBezTo>
                      <a:pt x="1336" y="37"/>
                      <a:pt x="1336" y="37"/>
                      <a:pt x="1336" y="37"/>
                    </a:cubicBezTo>
                    <a:cubicBezTo>
                      <a:pt x="1234" y="191"/>
                      <a:pt x="1234" y="191"/>
                      <a:pt x="1234" y="191"/>
                    </a:cubicBezTo>
                    <a:cubicBezTo>
                      <a:pt x="1194" y="183"/>
                      <a:pt x="1152" y="178"/>
                      <a:pt x="1111" y="175"/>
                    </a:cubicBezTo>
                    <a:cubicBezTo>
                      <a:pt x="1052" y="0"/>
                      <a:pt x="1052" y="0"/>
                      <a:pt x="1052" y="0"/>
                    </a:cubicBezTo>
                    <a:cubicBezTo>
                      <a:pt x="918" y="9"/>
                      <a:pt x="918" y="9"/>
                      <a:pt x="918" y="9"/>
                    </a:cubicBezTo>
                    <a:cubicBezTo>
                      <a:pt x="884" y="191"/>
                      <a:pt x="884" y="191"/>
                      <a:pt x="884" y="191"/>
                    </a:cubicBezTo>
                    <a:cubicBezTo>
                      <a:pt x="847" y="198"/>
                      <a:pt x="810" y="208"/>
                      <a:pt x="774" y="220"/>
                    </a:cubicBezTo>
                    <a:cubicBezTo>
                      <a:pt x="653" y="78"/>
                      <a:pt x="653" y="78"/>
                      <a:pt x="653" y="78"/>
                    </a:cubicBezTo>
                    <a:cubicBezTo>
                      <a:pt x="532" y="137"/>
                      <a:pt x="532" y="137"/>
                      <a:pt x="532" y="137"/>
                    </a:cubicBezTo>
                    <a:cubicBezTo>
                      <a:pt x="570" y="321"/>
                      <a:pt x="570" y="321"/>
                      <a:pt x="570" y="321"/>
                    </a:cubicBezTo>
                    <a:cubicBezTo>
                      <a:pt x="535" y="344"/>
                      <a:pt x="502" y="369"/>
                      <a:pt x="471" y="396"/>
                    </a:cubicBezTo>
                    <a:cubicBezTo>
                      <a:pt x="305" y="314"/>
                      <a:pt x="305" y="314"/>
                      <a:pt x="305" y="314"/>
                    </a:cubicBezTo>
                    <a:cubicBezTo>
                      <a:pt x="217" y="416"/>
                      <a:pt x="217" y="416"/>
                      <a:pt x="217" y="416"/>
                    </a:cubicBezTo>
                    <a:cubicBezTo>
                      <a:pt x="322" y="568"/>
                      <a:pt x="322" y="568"/>
                      <a:pt x="322" y="568"/>
                    </a:cubicBezTo>
                    <a:cubicBezTo>
                      <a:pt x="301" y="600"/>
                      <a:pt x="282" y="633"/>
                      <a:pt x="265" y="666"/>
                    </a:cubicBezTo>
                    <a:cubicBezTo>
                      <a:pt x="81" y="652"/>
                      <a:pt x="81" y="652"/>
                      <a:pt x="81" y="652"/>
                    </a:cubicBezTo>
                    <a:cubicBezTo>
                      <a:pt x="37" y="780"/>
                      <a:pt x="37" y="780"/>
                      <a:pt x="37" y="780"/>
                    </a:cubicBezTo>
                    <a:cubicBezTo>
                      <a:pt x="192" y="882"/>
                      <a:pt x="192" y="882"/>
                      <a:pt x="192" y="882"/>
                    </a:cubicBezTo>
                    <a:cubicBezTo>
                      <a:pt x="183" y="923"/>
                      <a:pt x="178" y="964"/>
                      <a:pt x="175" y="1005"/>
                    </a:cubicBezTo>
                    <a:cubicBezTo>
                      <a:pt x="0" y="1064"/>
                      <a:pt x="0" y="1064"/>
                      <a:pt x="0" y="1064"/>
                    </a:cubicBezTo>
                    <a:cubicBezTo>
                      <a:pt x="9" y="1198"/>
                      <a:pt x="9" y="1198"/>
                      <a:pt x="9" y="1198"/>
                    </a:cubicBezTo>
                    <a:cubicBezTo>
                      <a:pt x="191" y="1233"/>
                      <a:pt x="191" y="1233"/>
                      <a:pt x="191" y="1233"/>
                    </a:cubicBezTo>
                    <a:cubicBezTo>
                      <a:pt x="199" y="1269"/>
                      <a:pt x="208" y="1306"/>
                      <a:pt x="221" y="1342"/>
                    </a:cubicBezTo>
                    <a:cubicBezTo>
                      <a:pt x="78" y="1463"/>
                      <a:pt x="78" y="1463"/>
                      <a:pt x="78" y="1463"/>
                    </a:cubicBezTo>
                    <a:cubicBezTo>
                      <a:pt x="138" y="1584"/>
                      <a:pt x="138" y="1584"/>
                      <a:pt x="138" y="1584"/>
                    </a:cubicBezTo>
                    <a:cubicBezTo>
                      <a:pt x="321" y="1546"/>
                      <a:pt x="321" y="1546"/>
                      <a:pt x="321" y="1546"/>
                    </a:cubicBezTo>
                    <a:cubicBezTo>
                      <a:pt x="344" y="1581"/>
                      <a:pt x="369" y="1614"/>
                      <a:pt x="397" y="1645"/>
                    </a:cubicBezTo>
                    <a:cubicBezTo>
                      <a:pt x="314" y="1811"/>
                      <a:pt x="314" y="1811"/>
                      <a:pt x="314" y="1811"/>
                    </a:cubicBezTo>
                    <a:cubicBezTo>
                      <a:pt x="416" y="1899"/>
                      <a:pt x="416" y="1899"/>
                      <a:pt x="416" y="1899"/>
                    </a:cubicBezTo>
                    <a:cubicBezTo>
                      <a:pt x="569" y="1794"/>
                      <a:pt x="569" y="1794"/>
                      <a:pt x="569" y="1794"/>
                    </a:cubicBezTo>
                    <a:cubicBezTo>
                      <a:pt x="600" y="1815"/>
                      <a:pt x="633" y="1834"/>
                      <a:pt x="667" y="1851"/>
                    </a:cubicBezTo>
                    <a:cubicBezTo>
                      <a:pt x="653" y="2035"/>
                      <a:pt x="653" y="2035"/>
                      <a:pt x="653" y="2035"/>
                    </a:cubicBezTo>
                    <a:cubicBezTo>
                      <a:pt x="780" y="2079"/>
                      <a:pt x="780" y="2079"/>
                      <a:pt x="780" y="2079"/>
                    </a:cubicBezTo>
                    <a:cubicBezTo>
                      <a:pt x="882" y="1925"/>
                      <a:pt x="882" y="1925"/>
                      <a:pt x="882" y="1925"/>
                    </a:cubicBezTo>
                    <a:cubicBezTo>
                      <a:pt x="923" y="1933"/>
                      <a:pt x="964" y="1938"/>
                      <a:pt x="1005" y="1941"/>
                    </a:cubicBezTo>
                    <a:cubicBezTo>
                      <a:pt x="1064" y="2116"/>
                      <a:pt x="1064" y="2116"/>
                      <a:pt x="1064" y="2116"/>
                    </a:cubicBezTo>
                    <a:cubicBezTo>
                      <a:pt x="1199" y="2107"/>
                      <a:pt x="1199" y="2107"/>
                      <a:pt x="1199" y="2107"/>
                    </a:cubicBezTo>
                    <a:cubicBezTo>
                      <a:pt x="1233" y="1925"/>
                      <a:pt x="1233" y="1925"/>
                      <a:pt x="1233" y="1925"/>
                    </a:cubicBezTo>
                    <a:cubicBezTo>
                      <a:pt x="1269" y="1918"/>
                      <a:pt x="1306" y="1908"/>
                      <a:pt x="1342" y="1896"/>
                    </a:cubicBezTo>
                    <a:cubicBezTo>
                      <a:pt x="1464" y="2038"/>
                      <a:pt x="1464" y="2038"/>
                      <a:pt x="1464" y="2038"/>
                    </a:cubicBezTo>
                    <a:cubicBezTo>
                      <a:pt x="1584" y="1979"/>
                      <a:pt x="1584" y="1979"/>
                      <a:pt x="1584" y="1979"/>
                    </a:cubicBezTo>
                    <a:cubicBezTo>
                      <a:pt x="1546" y="1795"/>
                      <a:pt x="1546" y="1795"/>
                      <a:pt x="1546" y="1795"/>
                    </a:cubicBezTo>
                    <a:cubicBezTo>
                      <a:pt x="1581" y="1772"/>
                      <a:pt x="1614" y="1747"/>
                      <a:pt x="1645" y="1719"/>
                    </a:cubicBezTo>
                    <a:cubicBezTo>
                      <a:pt x="1811" y="1802"/>
                      <a:pt x="1811" y="1802"/>
                      <a:pt x="1811" y="1802"/>
                    </a:cubicBezTo>
                    <a:cubicBezTo>
                      <a:pt x="1899" y="1700"/>
                      <a:pt x="1899" y="1700"/>
                      <a:pt x="1899" y="1700"/>
                    </a:cubicBezTo>
                    <a:cubicBezTo>
                      <a:pt x="1795" y="1547"/>
                      <a:pt x="1795" y="1547"/>
                      <a:pt x="1795" y="1547"/>
                    </a:cubicBezTo>
                    <a:cubicBezTo>
                      <a:pt x="1816" y="1516"/>
                      <a:pt x="1834" y="1483"/>
                      <a:pt x="1851" y="1450"/>
                    </a:cubicBezTo>
                    <a:cubicBezTo>
                      <a:pt x="2036" y="1463"/>
                      <a:pt x="2036" y="1463"/>
                      <a:pt x="2036" y="1463"/>
                    </a:cubicBezTo>
                    <a:cubicBezTo>
                      <a:pt x="2079" y="1336"/>
                      <a:pt x="2079" y="1336"/>
                      <a:pt x="2079" y="1336"/>
                    </a:cubicBezTo>
                    <a:cubicBezTo>
                      <a:pt x="1925" y="1234"/>
                      <a:pt x="1925" y="1234"/>
                      <a:pt x="1925" y="1234"/>
                    </a:cubicBezTo>
                    <a:cubicBezTo>
                      <a:pt x="1933" y="1193"/>
                      <a:pt x="1938" y="1152"/>
                      <a:pt x="1941" y="1111"/>
                    </a:cubicBezTo>
                    <a:close/>
                    <a:moveTo>
                      <a:pt x="1358" y="1669"/>
                    </a:moveTo>
                    <a:cubicBezTo>
                      <a:pt x="1020" y="1834"/>
                      <a:pt x="613" y="1695"/>
                      <a:pt x="447" y="1357"/>
                    </a:cubicBezTo>
                    <a:cubicBezTo>
                      <a:pt x="282" y="1020"/>
                      <a:pt x="421" y="613"/>
                      <a:pt x="759" y="447"/>
                    </a:cubicBezTo>
                    <a:cubicBezTo>
                      <a:pt x="1096" y="282"/>
                      <a:pt x="1504" y="421"/>
                      <a:pt x="1669" y="759"/>
                    </a:cubicBezTo>
                    <a:cubicBezTo>
                      <a:pt x="1834" y="1096"/>
                      <a:pt x="1695" y="1503"/>
                      <a:pt x="1358" y="1669"/>
                    </a:cubicBezTo>
                    <a:close/>
                  </a:path>
                </a:pathLst>
              </a:custGeom>
              <a:solidFill>
                <a:srgbClr val="076484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 Unicode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003C5C-8DBA-4895-B00F-4125C7C04E14}"/>
                </a:ext>
              </a:extLst>
            </p:cNvPr>
            <p:cNvGrpSpPr/>
            <p:nvPr/>
          </p:nvGrpSpPr>
          <p:grpSpPr>
            <a:xfrm>
              <a:off x="4931132" y="1388338"/>
              <a:ext cx="1766002" cy="1430699"/>
              <a:chOff x="5467071" y="3632993"/>
              <a:chExt cx="3572465" cy="268348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9BB028-4E6E-4B00-AB04-BC5BED22DC09}"/>
                  </a:ext>
                </a:extLst>
              </p:cNvPr>
              <p:cNvSpPr txBox="1"/>
              <p:nvPr/>
            </p:nvSpPr>
            <p:spPr>
              <a:xfrm>
                <a:off x="5941981" y="4353225"/>
                <a:ext cx="2622641" cy="116764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R</a:t>
                </a: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AB 1200  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(Chapter1213/1991)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and AB 2756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(Chapter 52/2004)</a:t>
                </a:r>
              </a:p>
            </p:txBody>
          </p:sp>
          <p:sp>
            <p:nvSpPr>
              <p:cNvPr id="15" name="Freeform 239">
                <a:extLst>
                  <a:ext uri="{FF2B5EF4-FFF2-40B4-BE49-F238E27FC236}">
                    <a16:creationId xmlns:a16="http://schemas.microsoft.com/office/drawing/2014/main" id="{020F3FDF-6EDA-40BD-973F-65FA030278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7071" y="3632993"/>
                <a:ext cx="3572465" cy="2683481"/>
              </a:xfrm>
              <a:custGeom>
                <a:avLst/>
                <a:gdLst>
                  <a:gd name="T0" fmla="*/ 2116 w 2116"/>
                  <a:gd name="T1" fmla="*/ 1052 h 2116"/>
                  <a:gd name="T2" fmla="*/ 1925 w 2116"/>
                  <a:gd name="T3" fmla="*/ 883 h 2116"/>
                  <a:gd name="T4" fmla="*/ 2038 w 2116"/>
                  <a:gd name="T5" fmla="*/ 652 h 2116"/>
                  <a:gd name="T6" fmla="*/ 1795 w 2116"/>
                  <a:gd name="T7" fmla="*/ 570 h 2116"/>
                  <a:gd name="T8" fmla="*/ 1802 w 2116"/>
                  <a:gd name="T9" fmla="*/ 305 h 2116"/>
                  <a:gd name="T10" fmla="*/ 1548 w 2116"/>
                  <a:gd name="T11" fmla="*/ 321 h 2116"/>
                  <a:gd name="T12" fmla="*/ 1464 w 2116"/>
                  <a:gd name="T13" fmla="*/ 80 h 2116"/>
                  <a:gd name="T14" fmla="*/ 1234 w 2116"/>
                  <a:gd name="T15" fmla="*/ 191 h 2116"/>
                  <a:gd name="T16" fmla="*/ 1052 w 2116"/>
                  <a:gd name="T17" fmla="*/ 0 h 2116"/>
                  <a:gd name="T18" fmla="*/ 884 w 2116"/>
                  <a:gd name="T19" fmla="*/ 191 h 2116"/>
                  <a:gd name="T20" fmla="*/ 653 w 2116"/>
                  <a:gd name="T21" fmla="*/ 78 h 2116"/>
                  <a:gd name="T22" fmla="*/ 570 w 2116"/>
                  <a:gd name="T23" fmla="*/ 321 h 2116"/>
                  <a:gd name="T24" fmla="*/ 305 w 2116"/>
                  <a:gd name="T25" fmla="*/ 314 h 2116"/>
                  <a:gd name="T26" fmla="*/ 322 w 2116"/>
                  <a:gd name="T27" fmla="*/ 568 h 2116"/>
                  <a:gd name="T28" fmla="*/ 81 w 2116"/>
                  <a:gd name="T29" fmla="*/ 652 h 2116"/>
                  <a:gd name="T30" fmla="*/ 192 w 2116"/>
                  <a:gd name="T31" fmla="*/ 882 h 2116"/>
                  <a:gd name="T32" fmla="*/ 0 w 2116"/>
                  <a:gd name="T33" fmla="*/ 1064 h 2116"/>
                  <a:gd name="T34" fmla="*/ 191 w 2116"/>
                  <a:gd name="T35" fmla="*/ 1233 h 2116"/>
                  <a:gd name="T36" fmla="*/ 78 w 2116"/>
                  <a:gd name="T37" fmla="*/ 1463 h 2116"/>
                  <a:gd name="T38" fmla="*/ 321 w 2116"/>
                  <a:gd name="T39" fmla="*/ 1546 h 2116"/>
                  <a:gd name="T40" fmla="*/ 314 w 2116"/>
                  <a:gd name="T41" fmla="*/ 1811 h 2116"/>
                  <a:gd name="T42" fmla="*/ 569 w 2116"/>
                  <a:gd name="T43" fmla="*/ 1794 h 2116"/>
                  <a:gd name="T44" fmla="*/ 653 w 2116"/>
                  <a:gd name="T45" fmla="*/ 2035 h 2116"/>
                  <a:gd name="T46" fmla="*/ 882 w 2116"/>
                  <a:gd name="T47" fmla="*/ 1925 h 2116"/>
                  <a:gd name="T48" fmla="*/ 1064 w 2116"/>
                  <a:gd name="T49" fmla="*/ 2116 h 2116"/>
                  <a:gd name="T50" fmla="*/ 1233 w 2116"/>
                  <a:gd name="T51" fmla="*/ 1925 h 2116"/>
                  <a:gd name="T52" fmla="*/ 1464 w 2116"/>
                  <a:gd name="T53" fmla="*/ 2038 h 2116"/>
                  <a:gd name="T54" fmla="*/ 1546 w 2116"/>
                  <a:gd name="T55" fmla="*/ 1795 h 2116"/>
                  <a:gd name="T56" fmla="*/ 1811 w 2116"/>
                  <a:gd name="T57" fmla="*/ 1802 h 2116"/>
                  <a:gd name="T58" fmla="*/ 1795 w 2116"/>
                  <a:gd name="T59" fmla="*/ 1547 h 2116"/>
                  <a:gd name="T60" fmla="*/ 2036 w 2116"/>
                  <a:gd name="T61" fmla="*/ 1463 h 2116"/>
                  <a:gd name="T62" fmla="*/ 1925 w 2116"/>
                  <a:gd name="T63" fmla="*/ 1234 h 2116"/>
                  <a:gd name="T64" fmla="*/ 1358 w 2116"/>
                  <a:gd name="T65" fmla="*/ 1669 h 2116"/>
                  <a:gd name="T66" fmla="*/ 759 w 2116"/>
                  <a:gd name="T67" fmla="*/ 447 h 2116"/>
                  <a:gd name="T68" fmla="*/ 1358 w 2116"/>
                  <a:gd name="T69" fmla="*/ 1669 h 2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16" h="2116">
                    <a:moveTo>
                      <a:pt x="1941" y="1111"/>
                    </a:moveTo>
                    <a:cubicBezTo>
                      <a:pt x="2116" y="1052"/>
                      <a:pt x="2116" y="1052"/>
                      <a:pt x="2116" y="1052"/>
                    </a:cubicBezTo>
                    <a:cubicBezTo>
                      <a:pt x="2107" y="917"/>
                      <a:pt x="2107" y="917"/>
                      <a:pt x="2107" y="917"/>
                    </a:cubicBezTo>
                    <a:cubicBezTo>
                      <a:pt x="1925" y="883"/>
                      <a:pt x="1925" y="883"/>
                      <a:pt x="1925" y="883"/>
                    </a:cubicBezTo>
                    <a:cubicBezTo>
                      <a:pt x="1918" y="847"/>
                      <a:pt x="1908" y="810"/>
                      <a:pt x="1896" y="774"/>
                    </a:cubicBezTo>
                    <a:cubicBezTo>
                      <a:pt x="2038" y="652"/>
                      <a:pt x="2038" y="652"/>
                      <a:pt x="2038" y="652"/>
                    </a:cubicBezTo>
                    <a:cubicBezTo>
                      <a:pt x="1979" y="532"/>
                      <a:pt x="1979" y="532"/>
                      <a:pt x="1979" y="532"/>
                    </a:cubicBezTo>
                    <a:cubicBezTo>
                      <a:pt x="1795" y="570"/>
                      <a:pt x="1795" y="570"/>
                      <a:pt x="1795" y="570"/>
                    </a:cubicBezTo>
                    <a:cubicBezTo>
                      <a:pt x="1772" y="535"/>
                      <a:pt x="1747" y="502"/>
                      <a:pt x="1720" y="471"/>
                    </a:cubicBezTo>
                    <a:cubicBezTo>
                      <a:pt x="1802" y="305"/>
                      <a:pt x="1802" y="305"/>
                      <a:pt x="1802" y="305"/>
                    </a:cubicBezTo>
                    <a:cubicBezTo>
                      <a:pt x="1700" y="217"/>
                      <a:pt x="1700" y="217"/>
                      <a:pt x="1700" y="217"/>
                    </a:cubicBezTo>
                    <a:cubicBezTo>
                      <a:pt x="1548" y="321"/>
                      <a:pt x="1548" y="321"/>
                      <a:pt x="1548" y="321"/>
                    </a:cubicBezTo>
                    <a:cubicBezTo>
                      <a:pt x="1516" y="301"/>
                      <a:pt x="1483" y="282"/>
                      <a:pt x="1450" y="265"/>
                    </a:cubicBezTo>
                    <a:cubicBezTo>
                      <a:pt x="1464" y="80"/>
                      <a:pt x="1464" y="80"/>
                      <a:pt x="1464" y="80"/>
                    </a:cubicBezTo>
                    <a:cubicBezTo>
                      <a:pt x="1336" y="37"/>
                      <a:pt x="1336" y="37"/>
                      <a:pt x="1336" y="37"/>
                    </a:cubicBezTo>
                    <a:cubicBezTo>
                      <a:pt x="1234" y="191"/>
                      <a:pt x="1234" y="191"/>
                      <a:pt x="1234" y="191"/>
                    </a:cubicBezTo>
                    <a:cubicBezTo>
                      <a:pt x="1194" y="183"/>
                      <a:pt x="1152" y="178"/>
                      <a:pt x="1111" y="175"/>
                    </a:cubicBezTo>
                    <a:cubicBezTo>
                      <a:pt x="1052" y="0"/>
                      <a:pt x="1052" y="0"/>
                      <a:pt x="1052" y="0"/>
                    </a:cubicBezTo>
                    <a:cubicBezTo>
                      <a:pt x="918" y="9"/>
                      <a:pt x="918" y="9"/>
                      <a:pt x="918" y="9"/>
                    </a:cubicBezTo>
                    <a:cubicBezTo>
                      <a:pt x="884" y="191"/>
                      <a:pt x="884" y="191"/>
                      <a:pt x="884" y="191"/>
                    </a:cubicBezTo>
                    <a:cubicBezTo>
                      <a:pt x="847" y="198"/>
                      <a:pt x="810" y="208"/>
                      <a:pt x="774" y="220"/>
                    </a:cubicBezTo>
                    <a:cubicBezTo>
                      <a:pt x="653" y="78"/>
                      <a:pt x="653" y="78"/>
                      <a:pt x="653" y="78"/>
                    </a:cubicBezTo>
                    <a:cubicBezTo>
                      <a:pt x="532" y="137"/>
                      <a:pt x="532" y="137"/>
                      <a:pt x="532" y="137"/>
                    </a:cubicBezTo>
                    <a:cubicBezTo>
                      <a:pt x="570" y="321"/>
                      <a:pt x="570" y="321"/>
                      <a:pt x="570" y="321"/>
                    </a:cubicBezTo>
                    <a:cubicBezTo>
                      <a:pt x="535" y="344"/>
                      <a:pt x="502" y="369"/>
                      <a:pt x="471" y="396"/>
                    </a:cubicBezTo>
                    <a:cubicBezTo>
                      <a:pt x="305" y="314"/>
                      <a:pt x="305" y="314"/>
                      <a:pt x="305" y="314"/>
                    </a:cubicBezTo>
                    <a:cubicBezTo>
                      <a:pt x="217" y="416"/>
                      <a:pt x="217" y="416"/>
                      <a:pt x="217" y="416"/>
                    </a:cubicBezTo>
                    <a:cubicBezTo>
                      <a:pt x="322" y="568"/>
                      <a:pt x="322" y="568"/>
                      <a:pt x="322" y="568"/>
                    </a:cubicBezTo>
                    <a:cubicBezTo>
                      <a:pt x="301" y="600"/>
                      <a:pt x="282" y="633"/>
                      <a:pt x="265" y="666"/>
                    </a:cubicBezTo>
                    <a:cubicBezTo>
                      <a:pt x="81" y="652"/>
                      <a:pt x="81" y="652"/>
                      <a:pt x="81" y="652"/>
                    </a:cubicBezTo>
                    <a:cubicBezTo>
                      <a:pt x="37" y="780"/>
                      <a:pt x="37" y="780"/>
                      <a:pt x="37" y="780"/>
                    </a:cubicBezTo>
                    <a:cubicBezTo>
                      <a:pt x="192" y="882"/>
                      <a:pt x="192" y="882"/>
                      <a:pt x="192" y="882"/>
                    </a:cubicBezTo>
                    <a:cubicBezTo>
                      <a:pt x="183" y="923"/>
                      <a:pt x="178" y="964"/>
                      <a:pt x="175" y="1005"/>
                    </a:cubicBezTo>
                    <a:cubicBezTo>
                      <a:pt x="0" y="1064"/>
                      <a:pt x="0" y="1064"/>
                      <a:pt x="0" y="1064"/>
                    </a:cubicBezTo>
                    <a:cubicBezTo>
                      <a:pt x="9" y="1198"/>
                      <a:pt x="9" y="1198"/>
                      <a:pt x="9" y="1198"/>
                    </a:cubicBezTo>
                    <a:cubicBezTo>
                      <a:pt x="191" y="1233"/>
                      <a:pt x="191" y="1233"/>
                      <a:pt x="191" y="1233"/>
                    </a:cubicBezTo>
                    <a:cubicBezTo>
                      <a:pt x="199" y="1269"/>
                      <a:pt x="208" y="1306"/>
                      <a:pt x="221" y="1342"/>
                    </a:cubicBezTo>
                    <a:cubicBezTo>
                      <a:pt x="78" y="1463"/>
                      <a:pt x="78" y="1463"/>
                      <a:pt x="78" y="1463"/>
                    </a:cubicBezTo>
                    <a:cubicBezTo>
                      <a:pt x="138" y="1584"/>
                      <a:pt x="138" y="1584"/>
                      <a:pt x="138" y="1584"/>
                    </a:cubicBezTo>
                    <a:cubicBezTo>
                      <a:pt x="321" y="1546"/>
                      <a:pt x="321" y="1546"/>
                      <a:pt x="321" y="1546"/>
                    </a:cubicBezTo>
                    <a:cubicBezTo>
                      <a:pt x="344" y="1581"/>
                      <a:pt x="369" y="1614"/>
                      <a:pt x="397" y="1645"/>
                    </a:cubicBezTo>
                    <a:cubicBezTo>
                      <a:pt x="314" y="1811"/>
                      <a:pt x="314" y="1811"/>
                      <a:pt x="314" y="1811"/>
                    </a:cubicBezTo>
                    <a:cubicBezTo>
                      <a:pt x="416" y="1899"/>
                      <a:pt x="416" y="1899"/>
                      <a:pt x="416" y="1899"/>
                    </a:cubicBezTo>
                    <a:cubicBezTo>
                      <a:pt x="569" y="1794"/>
                      <a:pt x="569" y="1794"/>
                      <a:pt x="569" y="1794"/>
                    </a:cubicBezTo>
                    <a:cubicBezTo>
                      <a:pt x="600" y="1815"/>
                      <a:pt x="633" y="1834"/>
                      <a:pt x="667" y="1851"/>
                    </a:cubicBezTo>
                    <a:cubicBezTo>
                      <a:pt x="653" y="2035"/>
                      <a:pt x="653" y="2035"/>
                      <a:pt x="653" y="2035"/>
                    </a:cubicBezTo>
                    <a:cubicBezTo>
                      <a:pt x="780" y="2079"/>
                      <a:pt x="780" y="2079"/>
                      <a:pt x="780" y="2079"/>
                    </a:cubicBezTo>
                    <a:cubicBezTo>
                      <a:pt x="882" y="1925"/>
                      <a:pt x="882" y="1925"/>
                      <a:pt x="882" y="1925"/>
                    </a:cubicBezTo>
                    <a:cubicBezTo>
                      <a:pt x="923" y="1933"/>
                      <a:pt x="964" y="1938"/>
                      <a:pt x="1005" y="1941"/>
                    </a:cubicBezTo>
                    <a:cubicBezTo>
                      <a:pt x="1064" y="2116"/>
                      <a:pt x="1064" y="2116"/>
                      <a:pt x="1064" y="2116"/>
                    </a:cubicBezTo>
                    <a:cubicBezTo>
                      <a:pt x="1199" y="2107"/>
                      <a:pt x="1199" y="2107"/>
                      <a:pt x="1199" y="2107"/>
                    </a:cubicBezTo>
                    <a:cubicBezTo>
                      <a:pt x="1233" y="1925"/>
                      <a:pt x="1233" y="1925"/>
                      <a:pt x="1233" y="1925"/>
                    </a:cubicBezTo>
                    <a:cubicBezTo>
                      <a:pt x="1269" y="1918"/>
                      <a:pt x="1306" y="1908"/>
                      <a:pt x="1342" y="1896"/>
                    </a:cubicBezTo>
                    <a:cubicBezTo>
                      <a:pt x="1464" y="2038"/>
                      <a:pt x="1464" y="2038"/>
                      <a:pt x="1464" y="2038"/>
                    </a:cubicBezTo>
                    <a:cubicBezTo>
                      <a:pt x="1584" y="1979"/>
                      <a:pt x="1584" y="1979"/>
                      <a:pt x="1584" y="1979"/>
                    </a:cubicBezTo>
                    <a:cubicBezTo>
                      <a:pt x="1546" y="1795"/>
                      <a:pt x="1546" y="1795"/>
                      <a:pt x="1546" y="1795"/>
                    </a:cubicBezTo>
                    <a:cubicBezTo>
                      <a:pt x="1581" y="1772"/>
                      <a:pt x="1614" y="1747"/>
                      <a:pt x="1645" y="1719"/>
                    </a:cubicBezTo>
                    <a:cubicBezTo>
                      <a:pt x="1811" y="1802"/>
                      <a:pt x="1811" y="1802"/>
                      <a:pt x="1811" y="1802"/>
                    </a:cubicBezTo>
                    <a:cubicBezTo>
                      <a:pt x="1899" y="1700"/>
                      <a:pt x="1899" y="1700"/>
                      <a:pt x="1899" y="1700"/>
                    </a:cubicBezTo>
                    <a:cubicBezTo>
                      <a:pt x="1795" y="1547"/>
                      <a:pt x="1795" y="1547"/>
                      <a:pt x="1795" y="1547"/>
                    </a:cubicBezTo>
                    <a:cubicBezTo>
                      <a:pt x="1816" y="1516"/>
                      <a:pt x="1834" y="1483"/>
                      <a:pt x="1851" y="1450"/>
                    </a:cubicBezTo>
                    <a:cubicBezTo>
                      <a:pt x="2036" y="1463"/>
                      <a:pt x="2036" y="1463"/>
                      <a:pt x="2036" y="1463"/>
                    </a:cubicBezTo>
                    <a:cubicBezTo>
                      <a:pt x="2079" y="1336"/>
                      <a:pt x="2079" y="1336"/>
                      <a:pt x="2079" y="1336"/>
                    </a:cubicBezTo>
                    <a:cubicBezTo>
                      <a:pt x="1925" y="1234"/>
                      <a:pt x="1925" y="1234"/>
                      <a:pt x="1925" y="1234"/>
                    </a:cubicBezTo>
                    <a:cubicBezTo>
                      <a:pt x="1933" y="1193"/>
                      <a:pt x="1938" y="1152"/>
                      <a:pt x="1941" y="1111"/>
                    </a:cubicBezTo>
                    <a:close/>
                    <a:moveTo>
                      <a:pt x="1358" y="1669"/>
                    </a:moveTo>
                    <a:cubicBezTo>
                      <a:pt x="1020" y="1834"/>
                      <a:pt x="613" y="1695"/>
                      <a:pt x="447" y="1357"/>
                    </a:cubicBezTo>
                    <a:cubicBezTo>
                      <a:pt x="282" y="1020"/>
                      <a:pt x="421" y="613"/>
                      <a:pt x="759" y="447"/>
                    </a:cubicBezTo>
                    <a:cubicBezTo>
                      <a:pt x="1096" y="282"/>
                      <a:pt x="1504" y="421"/>
                      <a:pt x="1669" y="759"/>
                    </a:cubicBezTo>
                    <a:cubicBezTo>
                      <a:pt x="1834" y="1096"/>
                      <a:pt x="1695" y="1503"/>
                      <a:pt x="1358" y="1669"/>
                    </a:cubicBezTo>
                    <a:close/>
                  </a:path>
                </a:pathLst>
              </a:custGeom>
              <a:solidFill>
                <a:srgbClr val="02324F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 Unicode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1BBBC0-CB4E-4963-BF36-6E4C61F2E71D}"/>
                </a:ext>
              </a:extLst>
            </p:cNvPr>
            <p:cNvGrpSpPr/>
            <p:nvPr/>
          </p:nvGrpSpPr>
          <p:grpSpPr>
            <a:xfrm>
              <a:off x="7497598" y="1610511"/>
              <a:ext cx="1441178" cy="1493353"/>
              <a:chOff x="1105182" y="3603853"/>
              <a:chExt cx="3185056" cy="3194737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40D7677-AC3B-474D-87C5-9243FB539337}"/>
                  </a:ext>
                </a:extLst>
              </p:cNvPr>
              <p:cNvSpPr/>
              <p:nvPr/>
            </p:nvSpPr>
            <p:spPr>
              <a:xfrm>
                <a:off x="1684930" y="4538900"/>
                <a:ext cx="2098221" cy="1621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Projections are expected to change as various factors change </a:t>
                </a:r>
              </a:p>
            </p:txBody>
          </p:sp>
          <p:sp>
            <p:nvSpPr>
              <p:cNvPr id="13" name="Freeform 239">
                <a:extLst>
                  <a:ext uri="{FF2B5EF4-FFF2-40B4-BE49-F238E27FC236}">
                    <a16:creationId xmlns:a16="http://schemas.microsoft.com/office/drawing/2014/main" id="{C20EE487-4E76-432C-BBA1-35B515293C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5182" y="3603853"/>
                <a:ext cx="3185056" cy="3194737"/>
              </a:xfrm>
              <a:custGeom>
                <a:avLst/>
                <a:gdLst>
                  <a:gd name="T0" fmla="*/ 2116 w 2116"/>
                  <a:gd name="T1" fmla="*/ 1052 h 2116"/>
                  <a:gd name="T2" fmla="*/ 1925 w 2116"/>
                  <a:gd name="T3" fmla="*/ 883 h 2116"/>
                  <a:gd name="T4" fmla="*/ 2038 w 2116"/>
                  <a:gd name="T5" fmla="*/ 652 h 2116"/>
                  <a:gd name="T6" fmla="*/ 1795 w 2116"/>
                  <a:gd name="T7" fmla="*/ 570 h 2116"/>
                  <a:gd name="T8" fmla="*/ 1802 w 2116"/>
                  <a:gd name="T9" fmla="*/ 305 h 2116"/>
                  <a:gd name="T10" fmla="*/ 1548 w 2116"/>
                  <a:gd name="T11" fmla="*/ 321 h 2116"/>
                  <a:gd name="T12" fmla="*/ 1464 w 2116"/>
                  <a:gd name="T13" fmla="*/ 80 h 2116"/>
                  <a:gd name="T14" fmla="*/ 1234 w 2116"/>
                  <a:gd name="T15" fmla="*/ 191 h 2116"/>
                  <a:gd name="T16" fmla="*/ 1052 w 2116"/>
                  <a:gd name="T17" fmla="*/ 0 h 2116"/>
                  <a:gd name="T18" fmla="*/ 884 w 2116"/>
                  <a:gd name="T19" fmla="*/ 191 h 2116"/>
                  <a:gd name="T20" fmla="*/ 653 w 2116"/>
                  <a:gd name="T21" fmla="*/ 78 h 2116"/>
                  <a:gd name="T22" fmla="*/ 570 w 2116"/>
                  <a:gd name="T23" fmla="*/ 321 h 2116"/>
                  <a:gd name="T24" fmla="*/ 305 w 2116"/>
                  <a:gd name="T25" fmla="*/ 314 h 2116"/>
                  <a:gd name="T26" fmla="*/ 322 w 2116"/>
                  <a:gd name="T27" fmla="*/ 568 h 2116"/>
                  <a:gd name="T28" fmla="*/ 81 w 2116"/>
                  <a:gd name="T29" fmla="*/ 652 h 2116"/>
                  <a:gd name="T30" fmla="*/ 192 w 2116"/>
                  <a:gd name="T31" fmla="*/ 882 h 2116"/>
                  <a:gd name="T32" fmla="*/ 0 w 2116"/>
                  <a:gd name="T33" fmla="*/ 1064 h 2116"/>
                  <a:gd name="T34" fmla="*/ 191 w 2116"/>
                  <a:gd name="T35" fmla="*/ 1233 h 2116"/>
                  <a:gd name="T36" fmla="*/ 78 w 2116"/>
                  <a:gd name="T37" fmla="*/ 1463 h 2116"/>
                  <a:gd name="T38" fmla="*/ 321 w 2116"/>
                  <a:gd name="T39" fmla="*/ 1546 h 2116"/>
                  <a:gd name="T40" fmla="*/ 314 w 2116"/>
                  <a:gd name="T41" fmla="*/ 1811 h 2116"/>
                  <a:gd name="T42" fmla="*/ 569 w 2116"/>
                  <a:gd name="T43" fmla="*/ 1794 h 2116"/>
                  <a:gd name="T44" fmla="*/ 653 w 2116"/>
                  <a:gd name="T45" fmla="*/ 2035 h 2116"/>
                  <a:gd name="T46" fmla="*/ 882 w 2116"/>
                  <a:gd name="T47" fmla="*/ 1925 h 2116"/>
                  <a:gd name="T48" fmla="*/ 1064 w 2116"/>
                  <a:gd name="T49" fmla="*/ 2116 h 2116"/>
                  <a:gd name="T50" fmla="*/ 1233 w 2116"/>
                  <a:gd name="T51" fmla="*/ 1925 h 2116"/>
                  <a:gd name="T52" fmla="*/ 1464 w 2116"/>
                  <a:gd name="T53" fmla="*/ 2038 h 2116"/>
                  <a:gd name="T54" fmla="*/ 1546 w 2116"/>
                  <a:gd name="T55" fmla="*/ 1795 h 2116"/>
                  <a:gd name="T56" fmla="*/ 1811 w 2116"/>
                  <a:gd name="T57" fmla="*/ 1802 h 2116"/>
                  <a:gd name="T58" fmla="*/ 1795 w 2116"/>
                  <a:gd name="T59" fmla="*/ 1547 h 2116"/>
                  <a:gd name="T60" fmla="*/ 2036 w 2116"/>
                  <a:gd name="T61" fmla="*/ 1463 h 2116"/>
                  <a:gd name="T62" fmla="*/ 1925 w 2116"/>
                  <a:gd name="T63" fmla="*/ 1234 h 2116"/>
                  <a:gd name="T64" fmla="*/ 1358 w 2116"/>
                  <a:gd name="T65" fmla="*/ 1669 h 2116"/>
                  <a:gd name="T66" fmla="*/ 759 w 2116"/>
                  <a:gd name="T67" fmla="*/ 447 h 2116"/>
                  <a:gd name="T68" fmla="*/ 1358 w 2116"/>
                  <a:gd name="T69" fmla="*/ 1669 h 2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16" h="2116">
                    <a:moveTo>
                      <a:pt x="1941" y="1111"/>
                    </a:moveTo>
                    <a:cubicBezTo>
                      <a:pt x="2116" y="1052"/>
                      <a:pt x="2116" y="1052"/>
                      <a:pt x="2116" y="1052"/>
                    </a:cubicBezTo>
                    <a:cubicBezTo>
                      <a:pt x="2107" y="917"/>
                      <a:pt x="2107" y="917"/>
                      <a:pt x="2107" y="917"/>
                    </a:cubicBezTo>
                    <a:cubicBezTo>
                      <a:pt x="1925" y="883"/>
                      <a:pt x="1925" y="883"/>
                      <a:pt x="1925" y="883"/>
                    </a:cubicBezTo>
                    <a:cubicBezTo>
                      <a:pt x="1918" y="847"/>
                      <a:pt x="1908" y="810"/>
                      <a:pt x="1896" y="774"/>
                    </a:cubicBezTo>
                    <a:cubicBezTo>
                      <a:pt x="2038" y="652"/>
                      <a:pt x="2038" y="652"/>
                      <a:pt x="2038" y="652"/>
                    </a:cubicBezTo>
                    <a:cubicBezTo>
                      <a:pt x="1979" y="532"/>
                      <a:pt x="1979" y="532"/>
                      <a:pt x="1979" y="532"/>
                    </a:cubicBezTo>
                    <a:cubicBezTo>
                      <a:pt x="1795" y="570"/>
                      <a:pt x="1795" y="570"/>
                      <a:pt x="1795" y="570"/>
                    </a:cubicBezTo>
                    <a:cubicBezTo>
                      <a:pt x="1772" y="535"/>
                      <a:pt x="1747" y="502"/>
                      <a:pt x="1720" y="471"/>
                    </a:cubicBezTo>
                    <a:cubicBezTo>
                      <a:pt x="1802" y="305"/>
                      <a:pt x="1802" y="305"/>
                      <a:pt x="1802" y="305"/>
                    </a:cubicBezTo>
                    <a:cubicBezTo>
                      <a:pt x="1700" y="217"/>
                      <a:pt x="1700" y="217"/>
                      <a:pt x="1700" y="217"/>
                    </a:cubicBezTo>
                    <a:cubicBezTo>
                      <a:pt x="1548" y="321"/>
                      <a:pt x="1548" y="321"/>
                      <a:pt x="1548" y="321"/>
                    </a:cubicBezTo>
                    <a:cubicBezTo>
                      <a:pt x="1516" y="301"/>
                      <a:pt x="1483" y="282"/>
                      <a:pt x="1450" y="265"/>
                    </a:cubicBezTo>
                    <a:cubicBezTo>
                      <a:pt x="1464" y="80"/>
                      <a:pt x="1464" y="80"/>
                      <a:pt x="1464" y="80"/>
                    </a:cubicBezTo>
                    <a:cubicBezTo>
                      <a:pt x="1336" y="37"/>
                      <a:pt x="1336" y="37"/>
                      <a:pt x="1336" y="37"/>
                    </a:cubicBezTo>
                    <a:cubicBezTo>
                      <a:pt x="1234" y="191"/>
                      <a:pt x="1234" y="191"/>
                      <a:pt x="1234" y="191"/>
                    </a:cubicBezTo>
                    <a:cubicBezTo>
                      <a:pt x="1194" y="183"/>
                      <a:pt x="1152" y="178"/>
                      <a:pt x="1111" y="175"/>
                    </a:cubicBezTo>
                    <a:cubicBezTo>
                      <a:pt x="1052" y="0"/>
                      <a:pt x="1052" y="0"/>
                      <a:pt x="1052" y="0"/>
                    </a:cubicBezTo>
                    <a:cubicBezTo>
                      <a:pt x="918" y="9"/>
                      <a:pt x="918" y="9"/>
                      <a:pt x="918" y="9"/>
                    </a:cubicBezTo>
                    <a:cubicBezTo>
                      <a:pt x="884" y="191"/>
                      <a:pt x="884" y="191"/>
                      <a:pt x="884" y="191"/>
                    </a:cubicBezTo>
                    <a:cubicBezTo>
                      <a:pt x="847" y="198"/>
                      <a:pt x="810" y="208"/>
                      <a:pt x="774" y="220"/>
                    </a:cubicBezTo>
                    <a:cubicBezTo>
                      <a:pt x="653" y="78"/>
                      <a:pt x="653" y="78"/>
                      <a:pt x="653" y="78"/>
                    </a:cubicBezTo>
                    <a:cubicBezTo>
                      <a:pt x="532" y="137"/>
                      <a:pt x="532" y="137"/>
                      <a:pt x="532" y="137"/>
                    </a:cubicBezTo>
                    <a:cubicBezTo>
                      <a:pt x="570" y="321"/>
                      <a:pt x="570" y="321"/>
                      <a:pt x="570" y="321"/>
                    </a:cubicBezTo>
                    <a:cubicBezTo>
                      <a:pt x="535" y="344"/>
                      <a:pt x="502" y="369"/>
                      <a:pt x="471" y="396"/>
                    </a:cubicBezTo>
                    <a:cubicBezTo>
                      <a:pt x="305" y="314"/>
                      <a:pt x="305" y="314"/>
                      <a:pt x="305" y="314"/>
                    </a:cubicBezTo>
                    <a:cubicBezTo>
                      <a:pt x="217" y="416"/>
                      <a:pt x="217" y="416"/>
                      <a:pt x="217" y="416"/>
                    </a:cubicBezTo>
                    <a:cubicBezTo>
                      <a:pt x="322" y="568"/>
                      <a:pt x="322" y="568"/>
                      <a:pt x="322" y="568"/>
                    </a:cubicBezTo>
                    <a:cubicBezTo>
                      <a:pt x="301" y="600"/>
                      <a:pt x="282" y="633"/>
                      <a:pt x="265" y="666"/>
                    </a:cubicBezTo>
                    <a:cubicBezTo>
                      <a:pt x="81" y="652"/>
                      <a:pt x="81" y="652"/>
                      <a:pt x="81" y="652"/>
                    </a:cubicBezTo>
                    <a:cubicBezTo>
                      <a:pt x="37" y="780"/>
                      <a:pt x="37" y="780"/>
                      <a:pt x="37" y="780"/>
                    </a:cubicBezTo>
                    <a:cubicBezTo>
                      <a:pt x="192" y="882"/>
                      <a:pt x="192" y="882"/>
                      <a:pt x="192" y="882"/>
                    </a:cubicBezTo>
                    <a:cubicBezTo>
                      <a:pt x="183" y="923"/>
                      <a:pt x="178" y="964"/>
                      <a:pt x="175" y="1005"/>
                    </a:cubicBezTo>
                    <a:cubicBezTo>
                      <a:pt x="0" y="1064"/>
                      <a:pt x="0" y="1064"/>
                      <a:pt x="0" y="1064"/>
                    </a:cubicBezTo>
                    <a:cubicBezTo>
                      <a:pt x="9" y="1198"/>
                      <a:pt x="9" y="1198"/>
                      <a:pt x="9" y="1198"/>
                    </a:cubicBezTo>
                    <a:cubicBezTo>
                      <a:pt x="191" y="1233"/>
                      <a:pt x="191" y="1233"/>
                      <a:pt x="191" y="1233"/>
                    </a:cubicBezTo>
                    <a:cubicBezTo>
                      <a:pt x="199" y="1269"/>
                      <a:pt x="208" y="1306"/>
                      <a:pt x="221" y="1342"/>
                    </a:cubicBezTo>
                    <a:cubicBezTo>
                      <a:pt x="78" y="1463"/>
                      <a:pt x="78" y="1463"/>
                      <a:pt x="78" y="1463"/>
                    </a:cubicBezTo>
                    <a:cubicBezTo>
                      <a:pt x="138" y="1584"/>
                      <a:pt x="138" y="1584"/>
                      <a:pt x="138" y="1584"/>
                    </a:cubicBezTo>
                    <a:cubicBezTo>
                      <a:pt x="321" y="1546"/>
                      <a:pt x="321" y="1546"/>
                      <a:pt x="321" y="1546"/>
                    </a:cubicBezTo>
                    <a:cubicBezTo>
                      <a:pt x="344" y="1581"/>
                      <a:pt x="369" y="1614"/>
                      <a:pt x="397" y="1645"/>
                    </a:cubicBezTo>
                    <a:cubicBezTo>
                      <a:pt x="314" y="1811"/>
                      <a:pt x="314" y="1811"/>
                      <a:pt x="314" y="1811"/>
                    </a:cubicBezTo>
                    <a:cubicBezTo>
                      <a:pt x="416" y="1899"/>
                      <a:pt x="416" y="1899"/>
                      <a:pt x="416" y="1899"/>
                    </a:cubicBezTo>
                    <a:cubicBezTo>
                      <a:pt x="569" y="1794"/>
                      <a:pt x="569" y="1794"/>
                      <a:pt x="569" y="1794"/>
                    </a:cubicBezTo>
                    <a:cubicBezTo>
                      <a:pt x="600" y="1815"/>
                      <a:pt x="633" y="1834"/>
                      <a:pt x="667" y="1851"/>
                    </a:cubicBezTo>
                    <a:cubicBezTo>
                      <a:pt x="653" y="2035"/>
                      <a:pt x="653" y="2035"/>
                      <a:pt x="653" y="2035"/>
                    </a:cubicBezTo>
                    <a:cubicBezTo>
                      <a:pt x="780" y="2079"/>
                      <a:pt x="780" y="2079"/>
                      <a:pt x="780" y="2079"/>
                    </a:cubicBezTo>
                    <a:cubicBezTo>
                      <a:pt x="882" y="1925"/>
                      <a:pt x="882" y="1925"/>
                      <a:pt x="882" y="1925"/>
                    </a:cubicBezTo>
                    <a:cubicBezTo>
                      <a:pt x="923" y="1933"/>
                      <a:pt x="964" y="1938"/>
                      <a:pt x="1005" y="1941"/>
                    </a:cubicBezTo>
                    <a:cubicBezTo>
                      <a:pt x="1064" y="2116"/>
                      <a:pt x="1064" y="2116"/>
                      <a:pt x="1064" y="2116"/>
                    </a:cubicBezTo>
                    <a:cubicBezTo>
                      <a:pt x="1199" y="2107"/>
                      <a:pt x="1199" y="2107"/>
                      <a:pt x="1199" y="2107"/>
                    </a:cubicBezTo>
                    <a:cubicBezTo>
                      <a:pt x="1233" y="1925"/>
                      <a:pt x="1233" y="1925"/>
                      <a:pt x="1233" y="1925"/>
                    </a:cubicBezTo>
                    <a:cubicBezTo>
                      <a:pt x="1269" y="1918"/>
                      <a:pt x="1306" y="1908"/>
                      <a:pt x="1342" y="1896"/>
                    </a:cubicBezTo>
                    <a:cubicBezTo>
                      <a:pt x="1464" y="2038"/>
                      <a:pt x="1464" y="2038"/>
                      <a:pt x="1464" y="2038"/>
                    </a:cubicBezTo>
                    <a:cubicBezTo>
                      <a:pt x="1584" y="1979"/>
                      <a:pt x="1584" y="1979"/>
                      <a:pt x="1584" y="1979"/>
                    </a:cubicBezTo>
                    <a:cubicBezTo>
                      <a:pt x="1546" y="1795"/>
                      <a:pt x="1546" y="1795"/>
                      <a:pt x="1546" y="1795"/>
                    </a:cubicBezTo>
                    <a:cubicBezTo>
                      <a:pt x="1581" y="1772"/>
                      <a:pt x="1614" y="1747"/>
                      <a:pt x="1645" y="1719"/>
                    </a:cubicBezTo>
                    <a:cubicBezTo>
                      <a:pt x="1811" y="1802"/>
                      <a:pt x="1811" y="1802"/>
                      <a:pt x="1811" y="1802"/>
                    </a:cubicBezTo>
                    <a:cubicBezTo>
                      <a:pt x="1899" y="1700"/>
                      <a:pt x="1899" y="1700"/>
                      <a:pt x="1899" y="1700"/>
                    </a:cubicBezTo>
                    <a:cubicBezTo>
                      <a:pt x="1795" y="1547"/>
                      <a:pt x="1795" y="1547"/>
                      <a:pt x="1795" y="1547"/>
                    </a:cubicBezTo>
                    <a:cubicBezTo>
                      <a:pt x="1816" y="1516"/>
                      <a:pt x="1834" y="1483"/>
                      <a:pt x="1851" y="1450"/>
                    </a:cubicBezTo>
                    <a:cubicBezTo>
                      <a:pt x="2036" y="1463"/>
                      <a:pt x="2036" y="1463"/>
                      <a:pt x="2036" y="1463"/>
                    </a:cubicBezTo>
                    <a:cubicBezTo>
                      <a:pt x="2079" y="1336"/>
                      <a:pt x="2079" y="1336"/>
                      <a:pt x="2079" y="1336"/>
                    </a:cubicBezTo>
                    <a:cubicBezTo>
                      <a:pt x="1925" y="1234"/>
                      <a:pt x="1925" y="1234"/>
                      <a:pt x="1925" y="1234"/>
                    </a:cubicBezTo>
                    <a:cubicBezTo>
                      <a:pt x="1933" y="1193"/>
                      <a:pt x="1938" y="1152"/>
                      <a:pt x="1941" y="1111"/>
                    </a:cubicBezTo>
                    <a:close/>
                    <a:moveTo>
                      <a:pt x="1358" y="1669"/>
                    </a:moveTo>
                    <a:cubicBezTo>
                      <a:pt x="1020" y="1834"/>
                      <a:pt x="613" y="1695"/>
                      <a:pt x="447" y="1357"/>
                    </a:cubicBezTo>
                    <a:cubicBezTo>
                      <a:pt x="282" y="1020"/>
                      <a:pt x="421" y="613"/>
                      <a:pt x="759" y="447"/>
                    </a:cubicBezTo>
                    <a:cubicBezTo>
                      <a:pt x="1096" y="282"/>
                      <a:pt x="1504" y="421"/>
                      <a:pt x="1669" y="759"/>
                    </a:cubicBezTo>
                    <a:cubicBezTo>
                      <a:pt x="1834" y="1096"/>
                      <a:pt x="1695" y="1503"/>
                      <a:pt x="1358" y="1669"/>
                    </a:cubicBezTo>
                    <a:close/>
                  </a:path>
                </a:pathLst>
              </a:custGeom>
              <a:solidFill>
                <a:srgbClr val="0065A5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 Unicode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AC467E-A693-42A4-A152-56F608311A33}"/>
                </a:ext>
              </a:extLst>
            </p:cNvPr>
            <p:cNvGrpSpPr/>
            <p:nvPr/>
          </p:nvGrpSpPr>
          <p:grpSpPr>
            <a:xfrm>
              <a:off x="6116871" y="2413969"/>
              <a:ext cx="1643052" cy="1493352"/>
              <a:chOff x="5646773" y="4082906"/>
              <a:chExt cx="3323749" cy="280099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32A62D-838B-4E00-9F1D-E2C8AD36F546}"/>
                  </a:ext>
                </a:extLst>
              </p:cNvPr>
              <p:cNvSpPr txBox="1"/>
              <p:nvPr/>
            </p:nvSpPr>
            <p:spPr>
              <a:xfrm>
                <a:off x="6257037" y="5041736"/>
                <a:ext cx="2169642" cy="91380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ctr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Assumptions +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Today’s Decisions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+mn-cs"/>
                  </a:rPr>
                  <a:t>= Projections</a:t>
                </a:r>
              </a:p>
            </p:txBody>
          </p:sp>
          <p:sp>
            <p:nvSpPr>
              <p:cNvPr id="11" name="Freeform 239">
                <a:extLst>
                  <a:ext uri="{FF2B5EF4-FFF2-40B4-BE49-F238E27FC236}">
                    <a16:creationId xmlns:a16="http://schemas.microsoft.com/office/drawing/2014/main" id="{C57214C7-1F52-4070-B96C-94556EB479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46773" y="4082906"/>
                <a:ext cx="3323749" cy="2800996"/>
              </a:xfrm>
              <a:custGeom>
                <a:avLst/>
                <a:gdLst>
                  <a:gd name="T0" fmla="*/ 2116 w 2116"/>
                  <a:gd name="T1" fmla="*/ 1052 h 2116"/>
                  <a:gd name="T2" fmla="*/ 1925 w 2116"/>
                  <a:gd name="T3" fmla="*/ 883 h 2116"/>
                  <a:gd name="T4" fmla="*/ 2038 w 2116"/>
                  <a:gd name="T5" fmla="*/ 652 h 2116"/>
                  <a:gd name="T6" fmla="*/ 1795 w 2116"/>
                  <a:gd name="T7" fmla="*/ 570 h 2116"/>
                  <a:gd name="T8" fmla="*/ 1802 w 2116"/>
                  <a:gd name="T9" fmla="*/ 305 h 2116"/>
                  <a:gd name="T10" fmla="*/ 1548 w 2116"/>
                  <a:gd name="T11" fmla="*/ 321 h 2116"/>
                  <a:gd name="T12" fmla="*/ 1464 w 2116"/>
                  <a:gd name="T13" fmla="*/ 80 h 2116"/>
                  <a:gd name="T14" fmla="*/ 1234 w 2116"/>
                  <a:gd name="T15" fmla="*/ 191 h 2116"/>
                  <a:gd name="T16" fmla="*/ 1052 w 2116"/>
                  <a:gd name="T17" fmla="*/ 0 h 2116"/>
                  <a:gd name="T18" fmla="*/ 884 w 2116"/>
                  <a:gd name="T19" fmla="*/ 191 h 2116"/>
                  <a:gd name="T20" fmla="*/ 653 w 2116"/>
                  <a:gd name="T21" fmla="*/ 78 h 2116"/>
                  <a:gd name="T22" fmla="*/ 570 w 2116"/>
                  <a:gd name="T23" fmla="*/ 321 h 2116"/>
                  <a:gd name="T24" fmla="*/ 305 w 2116"/>
                  <a:gd name="T25" fmla="*/ 314 h 2116"/>
                  <a:gd name="T26" fmla="*/ 322 w 2116"/>
                  <a:gd name="T27" fmla="*/ 568 h 2116"/>
                  <a:gd name="T28" fmla="*/ 81 w 2116"/>
                  <a:gd name="T29" fmla="*/ 652 h 2116"/>
                  <a:gd name="T30" fmla="*/ 192 w 2116"/>
                  <a:gd name="T31" fmla="*/ 882 h 2116"/>
                  <a:gd name="T32" fmla="*/ 0 w 2116"/>
                  <a:gd name="T33" fmla="*/ 1064 h 2116"/>
                  <a:gd name="T34" fmla="*/ 191 w 2116"/>
                  <a:gd name="T35" fmla="*/ 1233 h 2116"/>
                  <a:gd name="T36" fmla="*/ 78 w 2116"/>
                  <a:gd name="T37" fmla="*/ 1463 h 2116"/>
                  <a:gd name="T38" fmla="*/ 321 w 2116"/>
                  <a:gd name="T39" fmla="*/ 1546 h 2116"/>
                  <a:gd name="T40" fmla="*/ 314 w 2116"/>
                  <a:gd name="T41" fmla="*/ 1811 h 2116"/>
                  <a:gd name="T42" fmla="*/ 569 w 2116"/>
                  <a:gd name="T43" fmla="*/ 1794 h 2116"/>
                  <a:gd name="T44" fmla="*/ 653 w 2116"/>
                  <a:gd name="T45" fmla="*/ 2035 h 2116"/>
                  <a:gd name="T46" fmla="*/ 882 w 2116"/>
                  <a:gd name="T47" fmla="*/ 1925 h 2116"/>
                  <a:gd name="T48" fmla="*/ 1064 w 2116"/>
                  <a:gd name="T49" fmla="*/ 2116 h 2116"/>
                  <a:gd name="T50" fmla="*/ 1233 w 2116"/>
                  <a:gd name="T51" fmla="*/ 1925 h 2116"/>
                  <a:gd name="T52" fmla="*/ 1464 w 2116"/>
                  <a:gd name="T53" fmla="*/ 2038 h 2116"/>
                  <a:gd name="T54" fmla="*/ 1546 w 2116"/>
                  <a:gd name="T55" fmla="*/ 1795 h 2116"/>
                  <a:gd name="T56" fmla="*/ 1811 w 2116"/>
                  <a:gd name="T57" fmla="*/ 1802 h 2116"/>
                  <a:gd name="T58" fmla="*/ 1795 w 2116"/>
                  <a:gd name="T59" fmla="*/ 1547 h 2116"/>
                  <a:gd name="T60" fmla="*/ 2036 w 2116"/>
                  <a:gd name="T61" fmla="*/ 1463 h 2116"/>
                  <a:gd name="T62" fmla="*/ 1925 w 2116"/>
                  <a:gd name="T63" fmla="*/ 1234 h 2116"/>
                  <a:gd name="T64" fmla="*/ 1358 w 2116"/>
                  <a:gd name="T65" fmla="*/ 1669 h 2116"/>
                  <a:gd name="T66" fmla="*/ 759 w 2116"/>
                  <a:gd name="T67" fmla="*/ 447 h 2116"/>
                  <a:gd name="T68" fmla="*/ 1358 w 2116"/>
                  <a:gd name="T69" fmla="*/ 1669 h 2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16" h="2116">
                    <a:moveTo>
                      <a:pt x="1941" y="1111"/>
                    </a:moveTo>
                    <a:cubicBezTo>
                      <a:pt x="2116" y="1052"/>
                      <a:pt x="2116" y="1052"/>
                      <a:pt x="2116" y="1052"/>
                    </a:cubicBezTo>
                    <a:cubicBezTo>
                      <a:pt x="2107" y="917"/>
                      <a:pt x="2107" y="917"/>
                      <a:pt x="2107" y="917"/>
                    </a:cubicBezTo>
                    <a:cubicBezTo>
                      <a:pt x="1925" y="883"/>
                      <a:pt x="1925" y="883"/>
                      <a:pt x="1925" y="883"/>
                    </a:cubicBezTo>
                    <a:cubicBezTo>
                      <a:pt x="1918" y="847"/>
                      <a:pt x="1908" y="810"/>
                      <a:pt x="1896" y="774"/>
                    </a:cubicBezTo>
                    <a:cubicBezTo>
                      <a:pt x="2038" y="652"/>
                      <a:pt x="2038" y="652"/>
                      <a:pt x="2038" y="652"/>
                    </a:cubicBezTo>
                    <a:cubicBezTo>
                      <a:pt x="1979" y="532"/>
                      <a:pt x="1979" y="532"/>
                      <a:pt x="1979" y="532"/>
                    </a:cubicBezTo>
                    <a:cubicBezTo>
                      <a:pt x="1795" y="570"/>
                      <a:pt x="1795" y="570"/>
                      <a:pt x="1795" y="570"/>
                    </a:cubicBezTo>
                    <a:cubicBezTo>
                      <a:pt x="1772" y="535"/>
                      <a:pt x="1747" y="502"/>
                      <a:pt x="1720" y="471"/>
                    </a:cubicBezTo>
                    <a:cubicBezTo>
                      <a:pt x="1802" y="305"/>
                      <a:pt x="1802" y="305"/>
                      <a:pt x="1802" y="305"/>
                    </a:cubicBezTo>
                    <a:cubicBezTo>
                      <a:pt x="1700" y="217"/>
                      <a:pt x="1700" y="217"/>
                      <a:pt x="1700" y="217"/>
                    </a:cubicBezTo>
                    <a:cubicBezTo>
                      <a:pt x="1548" y="321"/>
                      <a:pt x="1548" y="321"/>
                      <a:pt x="1548" y="321"/>
                    </a:cubicBezTo>
                    <a:cubicBezTo>
                      <a:pt x="1516" y="301"/>
                      <a:pt x="1483" y="282"/>
                      <a:pt x="1450" y="265"/>
                    </a:cubicBezTo>
                    <a:cubicBezTo>
                      <a:pt x="1464" y="80"/>
                      <a:pt x="1464" y="80"/>
                      <a:pt x="1464" y="80"/>
                    </a:cubicBezTo>
                    <a:cubicBezTo>
                      <a:pt x="1336" y="37"/>
                      <a:pt x="1336" y="37"/>
                      <a:pt x="1336" y="37"/>
                    </a:cubicBezTo>
                    <a:cubicBezTo>
                      <a:pt x="1234" y="191"/>
                      <a:pt x="1234" y="191"/>
                      <a:pt x="1234" y="191"/>
                    </a:cubicBezTo>
                    <a:cubicBezTo>
                      <a:pt x="1194" y="183"/>
                      <a:pt x="1152" y="178"/>
                      <a:pt x="1111" y="175"/>
                    </a:cubicBezTo>
                    <a:cubicBezTo>
                      <a:pt x="1052" y="0"/>
                      <a:pt x="1052" y="0"/>
                      <a:pt x="1052" y="0"/>
                    </a:cubicBezTo>
                    <a:cubicBezTo>
                      <a:pt x="918" y="9"/>
                      <a:pt x="918" y="9"/>
                      <a:pt x="918" y="9"/>
                    </a:cubicBezTo>
                    <a:cubicBezTo>
                      <a:pt x="884" y="191"/>
                      <a:pt x="884" y="191"/>
                      <a:pt x="884" y="191"/>
                    </a:cubicBezTo>
                    <a:cubicBezTo>
                      <a:pt x="847" y="198"/>
                      <a:pt x="810" y="208"/>
                      <a:pt x="774" y="220"/>
                    </a:cubicBezTo>
                    <a:cubicBezTo>
                      <a:pt x="653" y="78"/>
                      <a:pt x="653" y="78"/>
                      <a:pt x="653" y="78"/>
                    </a:cubicBezTo>
                    <a:cubicBezTo>
                      <a:pt x="532" y="137"/>
                      <a:pt x="532" y="137"/>
                      <a:pt x="532" y="137"/>
                    </a:cubicBezTo>
                    <a:cubicBezTo>
                      <a:pt x="570" y="321"/>
                      <a:pt x="570" y="321"/>
                      <a:pt x="570" y="321"/>
                    </a:cubicBezTo>
                    <a:cubicBezTo>
                      <a:pt x="535" y="344"/>
                      <a:pt x="502" y="369"/>
                      <a:pt x="471" y="396"/>
                    </a:cubicBezTo>
                    <a:cubicBezTo>
                      <a:pt x="305" y="314"/>
                      <a:pt x="305" y="314"/>
                      <a:pt x="305" y="314"/>
                    </a:cubicBezTo>
                    <a:cubicBezTo>
                      <a:pt x="217" y="416"/>
                      <a:pt x="217" y="416"/>
                      <a:pt x="217" y="416"/>
                    </a:cubicBezTo>
                    <a:cubicBezTo>
                      <a:pt x="322" y="568"/>
                      <a:pt x="322" y="568"/>
                      <a:pt x="322" y="568"/>
                    </a:cubicBezTo>
                    <a:cubicBezTo>
                      <a:pt x="301" y="600"/>
                      <a:pt x="282" y="633"/>
                      <a:pt x="265" y="666"/>
                    </a:cubicBezTo>
                    <a:cubicBezTo>
                      <a:pt x="81" y="652"/>
                      <a:pt x="81" y="652"/>
                      <a:pt x="81" y="652"/>
                    </a:cubicBezTo>
                    <a:cubicBezTo>
                      <a:pt x="37" y="780"/>
                      <a:pt x="37" y="780"/>
                      <a:pt x="37" y="780"/>
                    </a:cubicBezTo>
                    <a:cubicBezTo>
                      <a:pt x="192" y="882"/>
                      <a:pt x="192" y="882"/>
                      <a:pt x="192" y="882"/>
                    </a:cubicBezTo>
                    <a:cubicBezTo>
                      <a:pt x="183" y="923"/>
                      <a:pt x="178" y="964"/>
                      <a:pt x="175" y="1005"/>
                    </a:cubicBezTo>
                    <a:cubicBezTo>
                      <a:pt x="0" y="1064"/>
                      <a:pt x="0" y="1064"/>
                      <a:pt x="0" y="1064"/>
                    </a:cubicBezTo>
                    <a:cubicBezTo>
                      <a:pt x="9" y="1198"/>
                      <a:pt x="9" y="1198"/>
                      <a:pt x="9" y="1198"/>
                    </a:cubicBezTo>
                    <a:cubicBezTo>
                      <a:pt x="191" y="1233"/>
                      <a:pt x="191" y="1233"/>
                      <a:pt x="191" y="1233"/>
                    </a:cubicBezTo>
                    <a:cubicBezTo>
                      <a:pt x="199" y="1269"/>
                      <a:pt x="208" y="1306"/>
                      <a:pt x="221" y="1342"/>
                    </a:cubicBezTo>
                    <a:cubicBezTo>
                      <a:pt x="78" y="1463"/>
                      <a:pt x="78" y="1463"/>
                      <a:pt x="78" y="1463"/>
                    </a:cubicBezTo>
                    <a:cubicBezTo>
                      <a:pt x="138" y="1584"/>
                      <a:pt x="138" y="1584"/>
                      <a:pt x="138" y="1584"/>
                    </a:cubicBezTo>
                    <a:cubicBezTo>
                      <a:pt x="321" y="1546"/>
                      <a:pt x="321" y="1546"/>
                      <a:pt x="321" y="1546"/>
                    </a:cubicBezTo>
                    <a:cubicBezTo>
                      <a:pt x="344" y="1581"/>
                      <a:pt x="369" y="1614"/>
                      <a:pt x="397" y="1645"/>
                    </a:cubicBezTo>
                    <a:cubicBezTo>
                      <a:pt x="314" y="1811"/>
                      <a:pt x="314" y="1811"/>
                      <a:pt x="314" y="1811"/>
                    </a:cubicBezTo>
                    <a:cubicBezTo>
                      <a:pt x="416" y="1899"/>
                      <a:pt x="416" y="1899"/>
                      <a:pt x="416" y="1899"/>
                    </a:cubicBezTo>
                    <a:cubicBezTo>
                      <a:pt x="569" y="1794"/>
                      <a:pt x="569" y="1794"/>
                      <a:pt x="569" y="1794"/>
                    </a:cubicBezTo>
                    <a:cubicBezTo>
                      <a:pt x="600" y="1815"/>
                      <a:pt x="633" y="1834"/>
                      <a:pt x="667" y="1851"/>
                    </a:cubicBezTo>
                    <a:cubicBezTo>
                      <a:pt x="653" y="2035"/>
                      <a:pt x="653" y="2035"/>
                      <a:pt x="653" y="2035"/>
                    </a:cubicBezTo>
                    <a:cubicBezTo>
                      <a:pt x="780" y="2079"/>
                      <a:pt x="780" y="2079"/>
                      <a:pt x="780" y="2079"/>
                    </a:cubicBezTo>
                    <a:cubicBezTo>
                      <a:pt x="882" y="1925"/>
                      <a:pt x="882" y="1925"/>
                      <a:pt x="882" y="1925"/>
                    </a:cubicBezTo>
                    <a:cubicBezTo>
                      <a:pt x="923" y="1933"/>
                      <a:pt x="964" y="1938"/>
                      <a:pt x="1005" y="1941"/>
                    </a:cubicBezTo>
                    <a:cubicBezTo>
                      <a:pt x="1064" y="2116"/>
                      <a:pt x="1064" y="2116"/>
                      <a:pt x="1064" y="2116"/>
                    </a:cubicBezTo>
                    <a:cubicBezTo>
                      <a:pt x="1199" y="2107"/>
                      <a:pt x="1199" y="2107"/>
                      <a:pt x="1199" y="2107"/>
                    </a:cubicBezTo>
                    <a:cubicBezTo>
                      <a:pt x="1233" y="1925"/>
                      <a:pt x="1233" y="1925"/>
                      <a:pt x="1233" y="1925"/>
                    </a:cubicBezTo>
                    <a:cubicBezTo>
                      <a:pt x="1269" y="1918"/>
                      <a:pt x="1306" y="1908"/>
                      <a:pt x="1342" y="1896"/>
                    </a:cubicBezTo>
                    <a:cubicBezTo>
                      <a:pt x="1464" y="2038"/>
                      <a:pt x="1464" y="2038"/>
                      <a:pt x="1464" y="2038"/>
                    </a:cubicBezTo>
                    <a:cubicBezTo>
                      <a:pt x="1584" y="1979"/>
                      <a:pt x="1584" y="1979"/>
                      <a:pt x="1584" y="1979"/>
                    </a:cubicBezTo>
                    <a:cubicBezTo>
                      <a:pt x="1546" y="1795"/>
                      <a:pt x="1546" y="1795"/>
                      <a:pt x="1546" y="1795"/>
                    </a:cubicBezTo>
                    <a:cubicBezTo>
                      <a:pt x="1581" y="1772"/>
                      <a:pt x="1614" y="1747"/>
                      <a:pt x="1645" y="1719"/>
                    </a:cubicBezTo>
                    <a:cubicBezTo>
                      <a:pt x="1811" y="1802"/>
                      <a:pt x="1811" y="1802"/>
                      <a:pt x="1811" y="1802"/>
                    </a:cubicBezTo>
                    <a:cubicBezTo>
                      <a:pt x="1899" y="1700"/>
                      <a:pt x="1899" y="1700"/>
                      <a:pt x="1899" y="1700"/>
                    </a:cubicBezTo>
                    <a:cubicBezTo>
                      <a:pt x="1795" y="1547"/>
                      <a:pt x="1795" y="1547"/>
                      <a:pt x="1795" y="1547"/>
                    </a:cubicBezTo>
                    <a:cubicBezTo>
                      <a:pt x="1816" y="1516"/>
                      <a:pt x="1834" y="1483"/>
                      <a:pt x="1851" y="1450"/>
                    </a:cubicBezTo>
                    <a:cubicBezTo>
                      <a:pt x="2036" y="1463"/>
                      <a:pt x="2036" y="1463"/>
                      <a:pt x="2036" y="1463"/>
                    </a:cubicBezTo>
                    <a:cubicBezTo>
                      <a:pt x="2079" y="1336"/>
                      <a:pt x="2079" y="1336"/>
                      <a:pt x="2079" y="1336"/>
                    </a:cubicBezTo>
                    <a:cubicBezTo>
                      <a:pt x="1925" y="1234"/>
                      <a:pt x="1925" y="1234"/>
                      <a:pt x="1925" y="1234"/>
                    </a:cubicBezTo>
                    <a:cubicBezTo>
                      <a:pt x="1933" y="1193"/>
                      <a:pt x="1938" y="1152"/>
                      <a:pt x="1941" y="1111"/>
                    </a:cubicBezTo>
                    <a:close/>
                    <a:moveTo>
                      <a:pt x="1358" y="1669"/>
                    </a:moveTo>
                    <a:cubicBezTo>
                      <a:pt x="1020" y="1834"/>
                      <a:pt x="613" y="1695"/>
                      <a:pt x="447" y="1357"/>
                    </a:cubicBezTo>
                    <a:cubicBezTo>
                      <a:pt x="282" y="1020"/>
                      <a:pt x="421" y="613"/>
                      <a:pt x="759" y="447"/>
                    </a:cubicBezTo>
                    <a:cubicBezTo>
                      <a:pt x="1096" y="282"/>
                      <a:pt x="1504" y="421"/>
                      <a:pt x="1669" y="759"/>
                    </a:cubicBezTo>
                    <a:cubicBezTo>
                      <a:pt x="1834" y="1096"/>
                      <a:pt x="1695" y="1503"/>
                      <a:pt x="1358" y="1669"/>
                    </a:cubicBezTo>
                    <a:close/>
                  </a:path>
                </a:pathLst>
              </a:custGeom>
              <a:solidFill>
                <a:srgbClr val="35ABC5"/>
              </a:solidFill>
              <a:ln>
                <a:solidFill>
                  <a:sysClr val="windowText" lastClr="000000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Sans Unicode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32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SACS Budget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048B-70BE-405E-8BD1-39CD5817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53" y="1165852"/>
            <a:ext cx="11709175" cy="483077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Budget Certification - </a:t>
            </a:r>
            <a:r>
              <a:rPr lang="en-US" b="1" dirty="0"/>
              <a:t>Positive</a:t>
            </a:r>
          </a:p>
          <a:p>
            <a:pPr>
              <a:spcAft>
                <a:spcPts val="600"/>
              </a:spcAft>
            </a:pPr>
            <a:r>
              <a:rPr lang="en-US" dirty="0"/>
              <a:t>Executive Summary and Internal Budget Documents for all Funds</a:t>
            </a:r>
          </a:p>
          <a:p>
            <a:pPr>
              <a:spcAft>
                <a:spcPts val="600"/>
              </a:spcAft>
            </a:pPr>
            <a:r>
              <a:rPr lang="en-US" dirty="0"/>
              <a:t>Adopted Budget Reports for all Funds</a:t>
            </a:r>
          </a:p>
          <a:p>
            <a:pPr>
              <a:spcAft>
                <a:spcPts val="600"/>
              </a:spcAft>
            </a:pPr>
            <a:r>
              <a:rPr lang="en-US" dirty="0"/>
              <a:t>Cash Flow Projection</a:t>
            </a:r>
          </a:p>
          <a:p>
            <a:pPr>
              <a:spcAft>
                <a:spcPts val="600"/>
              </a:spcAft>
            </a:pPr>
            <a:r>
              <a:rPr lang="en-US" dirty="0"/>
              <a:t>Average Daily Attendance</a:t>
            </a:r>
          </a:p>
          <a:p>
            <a:pPr>
              <a:spcAft>
                <a:spcPts val="600"/>
              </a:spcAft>
            </a:pPr>
            <a:r>
              <a:rPr lang="en-US" dirty="0"/>
              <a:t>Multi-Year Projection – General Fund</a:t>
            </a:r>
          </a:p>
          <a:p>
            <a:pPr>
              <a:spcAft>
                <a:spcPts val="600"/>
              </a:spcAft>
            </a:pPr>
            <a:r>
              <a:rPr lang="en-US" dirty="0"/>
              <a:t>Summary of Interfund Activities</a:t>
            </a:r>
          </a:p>
          <a:p>
            <a:pPr>
              <a:spcAft>
                <a:spcPts val="600"/>
              </a:spcAft>
            </a:pPr>
            <a:r>
              <a:rPr lang="en-US" dirty="0"/>
              <a:t>Criteria and Standards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6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048B-70BE-405E-8BD1-39CD58177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Fund 08: Student Activity Special Revenue Fund</a:t>
            </a:r>
          </a:p>
          <a:p>
            <a:r>
              <a:rPr lang="en-US" dirty="0"/>
              <a:t>Fund 11: Adult Education Fund</a:t>
            </a:r>
          </a:p>
          <a:p>
            <a:r>
              <a:rPr lang="en-US" dirty="0"/>
              <a:t>Fund 12: Child Development Fund</a:t>
            </a:r>
          </a:p>
          <a:p>
            <a:r>
              <a:rPr lang="en-US" dirty="0"/>
              <a:t>Fund 13: Cafeteria Fund</a:t>
            </a:r>
          </a:p>
          <a:p>
            <a:r>
              <a:rPr lang="en-US" dirty="0"/>
              <a:t>Fund 14: Deferred Maintenance Fund</a:t>
            </a:r>
          </a:p>
          <a:p>
            <a:r>
              <a:rPr lang="en-US" dirty="0"/>
              <a:t>Fund 20: Special Reserve Fund for Post-Employment Benefits</a:t>
            </a:r>
          </a:p>
          <a:p>
            <a:r>
              <a:rPr lang="en-US" dirty="0"/>
              <a:t>Fund 21: Building Fund</a:t>
            </a:r>
          </a:p>
          <a:p>
            <a:r>
              <a:rPr lang="en-US" dirty="0"/>
              <a:t>Fund 25: Capital Facilities Fund – Developer Fees</a:t>
            </a:r>
          </a:p>
          <a:p>
            <a:r>
              <a:rPr lang="en-US" dirty="0"/>
              <a:t>Fund 35: County School Facilities Fund</a:t>
            </a:r>
          </a:p>
          <a:p>
            <a:r>
              <a:rPr lang="en-US" dirty="0"/>
              <a:t>Fund 40: Special Reserve Capital Outlay Fund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47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2026-27 General Fund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3FC65-2247-47F1-8F3F-06B94B889AD9}"/>
              </a:ext>
            </a:extLst>
          </p:cNvPr>
          <p:cNvSpPr txBox="1"/>
          <p:nvPr/>
        </p:nvSpPr>
        <p:spPr>
          <a:xfrm>
            <a:off x="1705121" y="5700319"/>
            <a:ext cx="9970412" cy="57964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500" dirty="0">
                <a:latin typeface="+mj-lt"/>
              </a:rPr>
              <a:t>NOTE: Meets Board Policy intent for Economic Uncertainties</a:t>
            </a:r>
          </a:p>
          <a:p>
            <a:pPr>
              <a:spcAft>
                <a:spcPts val="200"/>
              </a:spcAft>
            </a:pPr>
            <a:r>
              <a:rPr lang="en-US" sz="1500" dirty="0">
                <a:latin typeface="+mj-lt"/>
              </a:rPr>
              <a:t>           No structural deficit; using categorical carryover funds	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1EB4F0-A934-4300-B90A-D6ECD0413C1A}"/>
              </a:ext>
            </a:extLst>
          </p:cNvPr>
          <p:cNvSpPr txBox="1"/>
          <p:nvPr/>
        </p:nvSpPr>
        <p:spPr>
          <a:xfrm>
            <a:off x="11437938" y="4668875"/>
            <a:ext cx="99694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b="1" dirty="0">
                <a:latin typeface="+mj-lt"/>
              </a:rPr>
              <a:t>9.82%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C79159-FE3A-4D53-96EE-D8420B383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02" y="1263131"/>
            <a:ext cx="10713097" cy="435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2026-27 Ending Fund Balances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F310B72-B361-4409-88F8-2B5910AEE7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600568"/>
              </p:ext>
            </p:extLst>
          </p:nvPr>
        </p:nvGraphicFramePr>
        <p:xfrm>
          <a:off x="1362075" y="1458913"/>
          <a:ext cx="9467850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Worksheet" r:id="rId3" imgW="9467723" imgH="3000495" progId="Excel.Sheet.12">
                  <p:embed/>
                </p:oleObj>
              </mc:Choice>
              <mc:Fallback>
                <p:oleObj name="Worksheet" r:id="rId3" imgW="9467723" imgH="3000495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F310B72-B361-4409-88F8-2B5910AEE7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2075" y="1458913"/>
                        <a:ext cx="9467850" cy="29908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225D6A2-726D-4272-8BB7-6C02CB783F94}"/>
              </a:ext>
            </a:extLst>
          </p:cNvPr>
          <p:cNvSpPr txBox="1"/>
          <p:nvPr/>
        </p:nvSpPr>
        <p:spPr>
          <a:xfrm>
            <a:off x="4959177" y="1027810"/>
            <a:ext cx="227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lvl="0" algn="ctr">
              <a:spcBef>
                <a:spcPts val="300"/>
              </a:spcBef>
              <a:buClr>
                <a:srgbClr val="297FD5">
                  <a:lumMod val="75000"/>
                </a:srgbClr>
              </a:buClr>
            </a:pPr>
            <a:r>
              <a:rPr lang="en-US" sz="2400" b="1" dirty="0"/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33738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2026-27 General Fund Revenues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5" name="Object 1">
            <a:extLst>
              <a:ext uri="{FF2B5EF4-FFF2-40B4-BE49-F238E27FC236}">
                <a16:creationId xmlns:a16="http://schemas.microsoft.com/office/drawing/2014/main" id="{3604F81E-DC77-42A8-9970-3AE90F3BFB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459271"/>
              </p:ext>
            </p:extLst>
          </p:nvPr>
        </p:nvGraphicFramePr>
        <p:xfrm>
          <a:off x="5673725" y="2427288"/>
          <a:ext cx="5889625" cy="242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Worksheet" r:id="rId3" imgW="3857779" imgH="1609725" progId="Excel.Sheet.12">
                  <p:embed/>
                </p:oleObj>
              </mc:Choice>
              <mc:Fallback>
                <p:oleObj name="Worksheet" r:id="rId3" imgW="3857779" imgH="1609725" progId="Excel.Sheet.12">
                  <p:embed/>
                  <p:pic>
                    <p:nvPicPr>
                      <p:cNvPr id="5" name="Object 1">
                        <a:extLst>
                          <a:ext uri="{FF2B5EF4-FFF2-40B4-BE49-F238E27FC236}">
                            <a16:creationId xmlns:a16="http://schemas.microsoft.com/office/drawing/2014/main" id="{3604F81E-DC77-42A8-9970-3AE90F3BFB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3725" y="2427288"/>
                        <a:ext cx="5889625" cy="2425700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>
                        <a:solidFill>
                          <a:srgbClr val="0154A8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A36CE36-D3C3-446B-9587-5B5C6EF572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3747693"/>
              </p:ext>
            </p:extLst>
          </p:nvPr>
        </p:nvGraphicFramePr>
        <p:xfrm>
          <a:off x="-1840476" y="281179"/>
          <a:ext cx="10972800" cy="6684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663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2026-27 Components of LCFF </a:t>
            </a:r>
            <a:r>
              <a:rPr lang="en-US" sz="2400" dirty="0"/>
              <a:t>(not including Charters)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704A774-D54B-8619-1445-88359BFE0FE6}"/>
              </a:ext>
            </a:extLst>
          </p:cNvPr>
          <p:cNvGrpSpPr/>
          <p:nvPr/>
        </p:nvGrpSpPr>
        <p:grpSpPr>
          <a:xfrm>
            <a:off x="1436052" y="1054370"/>
            <a:ext cx="9319895" cy="5189543"/>
            <a:chOff x="0" y="0"/>
            <a:chExt cx="8979376" cy="5332413"/>
          </a:xfrm>
        </p:grpSpPr>
        <p:sp>
          <p:nvSpPr>
            <p:cNvPr id="85" name="TextBox 50">
              <a:extLst>
                <a:ext uri="{FF2B5EF4-FFF2-40B4-BE49-F238E27FC236}">
                  <a16:creationId xmlns:a16="http://schemas.microsoft.com/office/drawing/2014/main" id="{00000000-0008-0000-0A00-000033000000}"/>
                </a:ext>
              </a:extLst>
            </p:cNvPr>
            <p:cNvSpPr txBox="1"/>
            <p:nvPr/>
          </p:nvSpPr>
          <p:spPr>
            <a:xfrm>
              <a:off x="1497353" y="5058309"/>
              <a:ext cx="6576828" cy="274104"/>
            </a:xfrm>
            <a:prstGeom prst="rect">
              <a:avLst/>
            </a:prstGeom>
            <a:noFill/>
            <a:ln w="9525" cmpd="sng">
              <a:noFill/>
            </a:ln>
            <a:effectLst/>
          </p:spPr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1615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*Unduplicated Pupil Percentage must be above 55% to receive Concentration Grant funding</a:t>
              </a:r>
            </a:p>
          </p:txBody>
        </p:sp>
        <p:sp>
          <p:nvSpPr>
            <p:cNvPr id="86" name="Right Arrow Callout 25">
              <a:extLst>
                <a:ext uri="{FF2B5EF4-FFF2-40B4-BE49-F238E27FC236}">
                  <a16:creationId xmlns:a16="http://schemas.microsoft.com/office/drawing/2014/main" id="{00000000-0008-0000-0A00-00001A000000}"/>
                </a:ext>
              </a:extLst>
            </p:cNvPr>
            <p:cNvSpPr/>
            <p:nvPr/>
          </p:nvSpPr>
          <p:spPr>
            <a:xfrm>
              <a:off x="1145743" y="877104"/>
              <a:ext cx="1620735" cy="489091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2014"/>
              </a:avLst>
            </a:prstGeom>
            <a:noFill/>
            <a:ln w="28575" cap="flat" cmpd="sng" algn="ctr">
              <a:solidFill>
                <a:srgbClr val="FF715B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12-13 Award Level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4454247-8A88-8D06-4176-C2443B597C9C}"/>
                </a:ext>
              </a:extLst>
            </p:cNvPr>
            <p:cNvGrpSpPr/>
            <p:nvPr/>
          </p:nvGrpSpPr>
          <p:grpSpPr>
            <a:xfrm>
              <a:off x="0" y="1435841"/>
              <a:ext cx="2774144" cy="1385966"/>
              <a:chOff x="0" y="1435841"/>
              <a:chExt cx="2774144" cy="1385966"/>
            </a:xfrm>
          </p:grpSpPr>
          <p:sp>
            <p:nvSpPr>
              <p:cNvPr id="118" name="TextBox 35">
                <a:extLst>
                  <a:ext uri="{FF2B5EF4-FFF2-40B4-BE49-F238E27FC236}">
                    <a16:creationId xmlns:a16="http://schemas.microsoft.com/office/drawing/2014/main" id="{00000000-0008-0000-0A00-000024000000}"/>
                  </a:ext>
                </a:extLst>
              </p:cNvPr>
              <p:cNvSpPr txBox="1"/>
              <p:nvPr/>
            </p:nvSpPr>
            <p:spPr>
              <a:xfrm>
                <a:off x="2080304" y="1598335"/>
                <a:ext cx="556492" cy="374702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2D19A572-817F-43A7-91FC-3B7DCEA0AD0F}" type="TxLink"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90.19%</a:t>
                </a:fld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615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TextBox 36">
                <a:extLst>
                  <a:ext uri="{FF2B5EF4-FFF2-40B4-BE49-F238E27FC236}">
                    <a16:creationId xmlns:a16="http://schemas.microsoft.com/office/drawing/2014/main" id="{00000000-0008-0000-0A00-000025000000}"/>
                  </a:ext>
                </a:extLst>
              </p:cNvPr>
              <p:cNvSpPr txBox="1"/>
              <p:nvPr/>
            </p:nvSpPr>
            <p:spPr>
              <a:xfrm>
                <a:off x="2008959" y="2260480"/>
                <a:ext cx="607305" cy="252242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387005ED-F34B-43F5-83FB-8E48755FC54C}" type="TxLink">
                  <a: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90.19%</a:t>
                </a:fld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1615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00000000-0008-0000-0A00-00001B000000}"/>
                  </a:ext>
                </a:extLst>
              </p:cNvPr>
              <p:cNvGrpSpPr/>
              <p:nvPr/>
            </p:nvGrpSpPr>
            <p:grpSpPr>
              <a:xfrm>
                <a:off x="0" y="1435841"/>
                <a:ext cx="2774144" cy="1385966"/>
                <a:chOff x="0" y="1435841"/>
                <a:chExt cx="2145560" cy="1077156"/>
              </a:xfrm>
            </p:grpSpPr>
            <p:sp>
              <p:nvSpPr>
                <p:cNvPr id="161" name="Right Arrow Callout 29">
                  <a:extLst>
                    <a:ext uri="{FF2B5EF4-FFF2-40B4-BE49-F238E27FC236}">
                      <a16:creationId xmlns:a16="http://schemas.microsoft.com/office/drawing/2014/main" id="{00000000-0008-0000-0A00-00001C000000}"/>
                    </a:ext>
                  </a:extLst>
                </p:cNvPr>
                <p:cNvSpPr/>
                <p:nvPr/>
              </p:nvSpPr>
              <p:spPr>
                <a:xfrm>
                  <a:off x="0" y="1435841"/>
                  <a:ext cx="1659785" cy="1077156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3DC1B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sng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Unduplicated Pupil Count</a:t>
                  </a:r>
                </a:p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English Learners</a:t>
                  </a:r>
                </a:p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Low Income</a:t>
                  </a:r>
                </a:p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Foster Youth</a:t>
                  </a:r>
                </a:p>
              </p:txBody>
            </p:sp>
            <p:sp>
              <p:nvSpPr>
                <p:cNvPr id="162" name="Right Arrow 28">
                  <a:extLst>
                    <a:ext uri="{FF2B5EF4-FFF2-40B4-BE49-F238E27FC236}">
                      <a16:creationId xmlns:a16="http://schemas.microsoft.com/office/drawing/2014/main" id="{00000000-0008-0000-0A00-00001D000000}"/>
                    </a:ext>
                  </a:extLst>
                </p:cNvPr>
                <p:cNvSpPr/>
                <p:nvPr/>
              </p:nvSpPr>
              <p:spPr>
                <a:xfrm>
                  <a:off x="1659785" y="1436674"/>
                  <a:ext cx="476250" cy="476250"/>
                </a:xfrm>
                <a:prstGeom prst="rightArrow">
                  <a:avLst/>
                </a:prstGeom>
                <a:noFill/>
                <a:ln w="25400" cap="flat" cmpd="sng" algn="ctr">
                  <a:solidFill>
                    <a:srgbClr val="3DC1B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2F2F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Right Arrow 29">
                  <a:extLst>
                    <a:ext uri="{FF2B5EF4-FFF2-40B4-BE49-F238E27FC236}">
                      <a16:creationId xmlns:a16="http://schemas.microsoft.com/office/drawing/2014/main" id="{00000000-0008-0000-0A00-00001E000000}"/>
                    </a:ext>
                  </a:extLst>
                </p:cNvPr>
                <p:cNvSpPr/>
                <p:nvPr/>
              </p:nvSpPr>
              <p:spPr>
                <a:xfrm>
                  <a:off x="1669310" y="1941499"/>
                  <a:ext cx="476250" cy="457200"/>
                </a:xfrm>
                <a:prstGeom prst="rightArrow">
                  <a:avLst>
                    <a:gd name="adj1" fmla="val 50000"/>
                    <a:gd name="adj2" fmla="val 48000"/>
                  </a:avLst>
                </a:prstGeom>
                <a:noFill/>
                <a:ln w="25400" cap="flat" cmpd="sng" algn="ctr">
                  <a:solidFill>
                    <a:srgbClr val="3DC1BD">
                      <a:lumMod val="75000"/>
                    </a:srgbClr>
                  </a:solidFill>
                  <a:prstDash val="solid"/>
                </a:ln>
                <a:effectLst/>
              </p:spPr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2F2F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8205A31-CABF-17AB-0450-0977D3F9B81C}"/>
                </a:ext>
              </a:extLst>
            </p:cNvPr>
            <p:cNvGrpSpPr/>
            <p:nvPr/>
          </p:nvGrpSpPr>
          <p:grpSpPr>
            <a:xfrm>
              <a:off x="857052" y="2968699"/>
              <a:ext cx="1924744" cy="1304635"/>
              <a:chOff x="857052" y="2968699"/>
              <a:chExt cx="1924744" cy="1304635"/>
            </a:xfrm>
          </p:grpSpPr>
          <p:sp>
            <p:nvSpPr>
              <p:cNvPr id="116" name="TextBox 38">
                <a:extLst>
                  <a:ext uri="{FF2B5EF4-FFF2-40B4-BE49-F238E27FC236}">
                    <a16:creationId xmlns:a16="http://schemas.microsoft.com/office/drawing/2014/main" id="{00000000-0008-0000-0A00-000027000000}"/>
                  </a:ext>
                </a:extLst>
              </p:cNvPr>
              <p:cNvSpPr txBox="1"/>
              <p:nvPr/>
            </p:nvSpPr>
            <p:spPr>
              <a:xfrm>
                <a:off x="971935" y="3846996"/>
                <a:ext cx="929225" cy="271646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>
                <a:no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B2504366-C957-4091-AAEB-B216A24BD4F1}" type="TxLink"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21,243.00</a:t>
                </a:fld>
                <a:endPara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rgbClr val="1615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Right Arrow Callout 30">
                <a:extLst>
                  <a:ext uri="{FF2B5EF4-FFF2-40B4-BE49-F238E27FC236}">
                    <a16:creationId xmlns:a16="http://schemas.microsoft.com/office/drawing/2014/main" id="{00000000-0008-0000-0A00-00001F000000}"/>
                  </a:ext>
                </a:extLst>
              </p:cNvPr>
              <p:cNvSpPr/>
              <p:nvPr/>
            </p:nvSpPr>
            <p:spPr>
              <a:xfrm>
                <a:off x="857052" y="2968699"/>
                <a:ext cx="1924744" cy="1304635"/>
              </a:xfrm>
              <a:prstGeom prst="rightArrowCallout">
                <a:avLst>
                  <a:gd name="adj1" fmla="val 37529"/>
                  <a:gd name="adj2" fmla="val 34396"/>
                  <a:gd name="adj3" fmla="val 25000"/>
                  <a:gd name="adj4" fmla="val 64977"/>
                </a:avLst>
              </a:prstGeom>
              <a:noFill/>
              <a:ln w="28575" cap="flat" cmpd="sng" algn="ctr">
                <a:solidFill>
                  <a:srgbClr val="324EED"/>
                </a:solidFill>
                <a:prstDash val="solid"/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Average Daily Attendance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D6F73EF6-D9EA-6460-A8A6-72ADA1DDBF35}"/>
                </a:ext>
              </a:extLst>
            </p:cNvPr>
            <p:cNvGrpSpPr/>
            <p:nvPr/>
          </p:nvGrpSpPr>
          <p:grpSpPr>
            <a:xfrm>
              <a:off x="7048144" y="393700"/>
              <a:ext cx="1685269" cy="1223963"/>
              <a:chOff x="7048144" y="393700"/>
              <a:chExt cx="1685269" cy="1223963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00000000-0008-0000-0A00-000011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6213" y="789705"/>
                <a:ext cx="967463" cy="368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Add-ons</a:t>
                </a:r>
              </a:p>
            </p:txBody>
          </p:sp>
          <p:sp>
            <p:nvSpPr>
              <p:cNvPr id="114" name="Right Brace 1">
                <a:extLst>
                  <a:ext uri="{FF2B5EF4-FFF2-40B4-BE49-F238E27FC236}">
                    <a16:creationId xmlns:a16="http://schemas.microsoft.com/office/drawing/2014/main" id="{00000000-0008-0000-0A00-00001200000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048144" y="393700"/>
                <a:ext cx="312886" cy="1223963"/>
              </a:xfrm>
              <a:prstGeom prst="leftBrace">
                <a:avLst>
                  <a:gd name="adj1" fmla="val 29751"/>
                  <a:gd name="adj2" fmla="val 50000"/>
                </a:avLst>
              </a:prstGeom>
              <a:noFill/>
              <a:ln w="19050" algn="ctr">
                <a:solidFill>
                  <a:srgbClr val="16156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5" name="TextBox 41">
                <a:extLst>
                  <a:ext uri="{FF2B5EF4-FFF2-40B4-BE49-F238E27FC236}">
                    <a16:creationId xmlns:a16="http://schemas.microsoft.com/office/drawing/2014/main" id="{00000000-0008-0000-0A00-00002A000000}"/>
                  </a:ext>
                </a:extLst>
              </p:cNvPr>
              <p:cNvSpPr txBox="1"/>
              <p:nvPr/>
            </p:nvSpPr>
            <p:spPr>
              <a:xfrm>
                <a:off x="7495073" y="1076881"/>
                <a:ext cx="1238340" cy="281347"/>
              </a:xfrm>
              <a:prstGeom prst="rect">
                <a:avLst/>
              </a:prstGeom>
              <a:solidFill>
                <a:srgbClr val="FF715B">
                  <a:lumMod val="40000"/>
                  <a:lumOff val="60000"/>
                </a:srgbClr>
              </a:solidFill>
              <a:ln w="9525" cmpd="sng">
                <a:solidFill>
                  <a:srgbClr val="F2F2F5">
                    <a:shade val="50000"/>
                  </a:srgbClr>
                </a:solidFill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0C427039-8767-4600-9769-F446C43A7637}" type="TxLink"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 $15,049,075 </a:t>
                </a:fld>
                <a:endPara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1615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48767C1-0860-0026-D32C-3CB70DC91EEB}"/>
                </a:ext>
              </a:extLst>
            </p:cNvPr>
            <p:cNvGrpSpPr/>
            <p:nvPr/>
          </p:nvGrpSpPr>
          <p:grpSpPr>
            <a:xfrm>
              <a:off x="7035603" y="1612900"/>
              <a:ext cx="1943773" cy="1084152"/>
              <a:chOff x="7035603" y="1612900"/>
              <a:chExt cx="1943773" cy="1084152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0000000-0008-0000-0A00-000014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383506" y="1736592"/>
                <a:ext cx="1595870" cy="679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Supplemental &amp; Concentration</a:t>
                </a:r>
              </a:p>
            </p:txBody>
          </p:sp>
          <p:sp>
            <p:nvSpPr>
              <p:cNvPr id="111" name="Right Brace 1">
                <a:extLst>
                  <a:ext uri="{FF2B5EF4-FFF2-40B4-BE49-F238E27FC236}">
                    <a16:creationId xmlns:a16="http://schemas.microsoft.com/office/drawing/2014/main" id="{00000000-0008-0000-0A00-00001600000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035603" y="1612900"/>
                <a:ext cx="312886" cy="1084152"/>
              </a:xfrm>
              <a:prstGeom prst="leftBrace">
                <a:avLst>
                  <a:gd name="adj1" fmla="val 29751"/>
                  <a:gd name="adj2" fmla="val 50000"/>
                </a:avLst>
              </a:prstGeom>
              <a:noFill/>
              <a:ln w="19050" algn="ctr">
                <a:solidFill>
                  <a:srgbClr val="16156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2" name="TextBox 42">
                <a:extLst>
                  <a:ext uri="{FF2B5EF4-FFF2-40B4-BE49-F238E27FC236}">
                    <a16:creationId xmlns:a16="http://schemas.microsoft.com/office/drawing/2014/main" id="{00000000-0008-0000-0A00-00002B000000}"/>
                  </a:ext>
                </a:extLst>
              </p:cNvPr>
              <p:cNvSpPr txBox="1"/>
              <p:nvPr/>
            </p:nvSpPr>
            <p:spPr>
              <a:xfrm>
                <a:off x="7480786" y="2238081"/>
                <a:ext cx="1238340" cy="281347"/>
              </a:xfrm>
              <a:prstGeom prst="rect">
                <a:avLst/>
              </a:prstGeom>
              <a:solidFill>
                <a:srgbClr val="3DC1BD">
                  <a:lumMod val="40000"/>
                  <a:lumOff val="60000"/>
                </a:srgbClr>
              </a:solidFill>
              <a:ln w="9525" cmpd="sng">
                <a:solidFill>
                  <a:srgbClr val="F2F2F5">
                    <a:shade val="50000"/>
                  </a:srgbClr>
                </a:solidFill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4123FCE4-1DE9-4A47-B962-96089EE7AC6B}" type="TxLink"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 $103,702,098 </a:t>
                </a:fld>
                <a:endPara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1615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D26189D-C65E-3AFB-7AEF-FFC57E5A670C}"/>
                </a:ext>
              </a:extLst>
            </p:cNvPr>
            <p:cNvGrpSpPr/>
            <p:nvPr/>
          </p:nvGrpSpPr>
          <p:grpSpPr>
            <a:xfrm>
              <a:off x="3103427" y="0"/>
              <a:ext cx="3895458" cy="378364"/>
              <a:chOff x="3103427" y="0"/>
              <a:chExt cx="3895458" cy="378364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0000000-0008-0000-0A00-000031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103427" y="1"/>
                <a:ext cx="2016582" cy="35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Total LCFF Funding:</a:t>
                </a:r>
              </a:p>
            </p:txBody>
          </p:sp>
          <p:sp>
            <p:nvSpPr>
              <p:cNvPr id="109" name="TextBox 52">
                <a:extLst>
                  <a:ext uri="{FF2B5EF4-FFF2-40B4-BE49-F238E27FC236}">
                    <a16:creationId xmlns:a16="http://schemas.microsoft.com/office/drawing/2014/main" id="{00000000-0008-0000-0A00-000035000000}"/>
                  </a:ext>
                </a:extLst>
              </p:cNvPr>
              <p:cNvSpPr txBox="1"/>
              <p:nvPr/>
            </p:nvSpPr>
            <p:spPr>
              <a:xfrm>
                <a:off x="5029795" y="0"/>
                <a:ext cx="1969090" cy="378364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9907D029-F37E-4B0E-8107-AB3495B34DDC}" type="TxLink"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pPr marL="0" marR="0" lvl="0" indent="0" algn="l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 $372,230,262 </a:t>
                </a:fld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1615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B94FB7F-1EC9-A1CE-B14B-162296A1B4F9}"/>
                </a:ext>
              </a:extLst>
            </p:cNvPr>
            <p:cNvGrpSpPr/>
            <p:nvPr/>
          </p:nvGrpSpPr>
          <p:grpSpPr>
            <a:xfrm>
              <a:off x="7044399" y="2667642"/>
              <a:ext cx="1792101" cy="1517879"/>
              <a:chOff x="7044399" y="2667642"/>
              <a:chExt cx="1792101" cy="151787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00000000-0008-0000-0A00-000010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369856" y="2667642"/>
                <a:ext cx="1378919" cy="537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Adjusted Base Grant</a:t>
                </a: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Right Brace 1">
                <a:extLst>
                  <a:ext uri="{FF2B5EF4-FFF2-40B4-BE49-F238E27FC236}">
                    <a16:creationId xmlns:a16="http://schemas.microsoft.com/office/drawing/2014/main" id="{00000000-0008-0000-0A00-00001700000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044399" y="2706755"/>
                <a:ext cx="312886" cy="1435842"/>
              </a:xfrm>
              <a:prstGeom prst="leftBrace">
                <a:avLst>
                  <a:gd name="adj1" fmla="val 29751"/>
                  <a:gd name="adj2" fmla="val 50000"/>
                </a:avLst>
              </a:prstGeom>
              <a:noFill/>
              <a:ln w="19050" algn="ctr">
                <a:solidFill>
                  <a:srgbClr val="16156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5" name="TextBox 43">
                <a:extLst>
                  <a:ext uri="{FF2B5EF4-FFF2-40B4-BE49-F238E27FC236}">
                    <a16:creationId xmlns:a16="http://schemas.microsoft.com/office/drawing/2014/main" id="{00000000-0008-0000-0A00-00002C000000}"/>
                  </a:ext>
                </a:extLst>
              </p:cNvPr>
              <p:cNvSpPr txBox="1"/>
              <p:nvPr/>
            </p:nvSpPr>
            <p:spPr>
              <a:xfrm>
                <a:off x="7453217" y="3144403"/>
                <a:ext cx="1238340" cy="281347"/>
              </a:xfrm>
              <a:prstGeom prst="rect">
                <a:avLst/>
              </a:prstGeom>
              <a:solidFill>
                <a:srgbClr val="2C7389">
                  <a:lumMod val="20000"/>
                  <a:lumOff val="80000"/>
                </a:srgbClr>
              </a:solidFill>
              <a:ln w="9525" cmpd="sng">
                <a:solidFill>
                  <a:srgbClr val="F2F2F5">
                    <a:shade val="50000"/>
                  </a:srgbClr>
                </a:solidFill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719BC185-9093-4BD6-BFB1-B3445369987B}" type="TxLink"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 $253,479,089 </a:t>
                </a:fld>
                <a:endPara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1615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E513089-52C9-4F82-8509-136F3BBB6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7355363" y="3398838"/>
                <a:ext cx="1481137" cy="537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Necessary Small School Allowance</a:t>
                </a: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TextBox 4">
                <a:extLst>
                  <a:ext uri="{FF2B5EF4-FFF2-40B4-BE49-F238E27FC236}">
                    <a16:creationId xmlns:a16="http://schemas.microsoft.com/office/drawing/2014/main" id="{FA95065D-12C4-4C79-8F63-C8C3EED388C9}"/>
                  </a:ext>
                </a:extLst>
              </p:cNvPr>
              <p:cNvSpPr txBox="1"/>
              <p:nvPr/>
            </p:nvSpPr>
            <p:spPr>
              <a:xfrm>
                <a:off x="7449922" y="3904174"/>
                <a:ext cx="1238340" cy="281347"/>
              </a:xfrm>
              <a:prstGeom prst="rect">
                <a:avLst/>
              </a:prstGeom>
              <a:solidFill>
                <a:srgbClr val="2C7389">
                  <a:lumMod val="20000"/>
                  <a:lumOff val="80000"/>
                </a:srgbClr>
              </a:solidFill>
              <a:ln w="9525" cmpd="sng">
                <a:solidFill>
                  <a:srgbClr val="F2F2F5">
                    <a:shade val="50000"/>
                  </a:srgbClr>
                </a:solidFill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fld id="{0DD1DEFD-1C46-4F86-871F-F3D0FFC20FB4}" type="TxLink"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</a:rPr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 $-   </a:t>
                </a:fld>
                <a:endPara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16156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C27FE6A-7194-E482-B290-9D1735F33087}"/>
                </a:ext>
              </a:extLst>
            </p:cNvPr>
            <p:cNvGrpSpPr/>
            <p:nvPr/>
          </p:nvGrpSpPr>
          <p:grpSpPr>
            <a:xfrm>
              <a:off x="2776220" y="307974"/>
              <a:ext cx="4261399" cy="4654412"/>
              <a:chOff x="2776220" y="307974"/>
              <a:chExt cx="4261399" cy="4654412"/>
            </a:xfrm>
          </p:grpSpPr>
          <p:sp>
            <p:nvSpPr>
              <p:cNvPr id="94" name="Flowchart: Magnetic Disk 93">
                <a:extLst>
                  <a:ext uri="{FF2B5EF4-FFF2-40B4-BE49-F238E27FC236}">
                    <a16:creationId xmlns:a16="http://schemas.microsoft.com/office/drawing/2014/main" id="{00000000-0008-0000-0A00-000008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9674" y="990061"/>
                <a:ext cx="2444767" cy="3686305"/>
              </a:xfrm>
              <a:prstGeom prst="flowChartMagneticDisk">
                <a:avLst/>
              </a:prstGeom>
              <a:solidFill>
                <a:srgbClr val="324EED">
                  <a:lumMod val="60000"/>
                  <a:lumOff val="40000"/>
                </a:srgbClr>
              </a:solidFill>
              <a:ln w="9525" algn="ctr">
                <a:solidFill>
                  <a:srgbClr val="161569"/>
                </a:solidFill>
                <a:round/>
                <a:headEnd/>
                <a:tailEnd/>
              </a:ln>
            </p:spPr>
            <p:txBody>
              <a:bodyPr wrap="square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4EE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4EE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24EE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</a:t>
                </a: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24EE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Necessary </a:t>
                </a: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24EE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Small  </a:t>
                </a:r>
              </a:p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24EE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School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324EE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lowchart: Magnetic Disk 94">
                <a:extLst>
                  <a:ext uri="{FF2B5EF4-FFF2-40B4-BE49-F238E27FC236}">
                    <a16:creationId xmlns:a16="http://schemas.microsoft.com/office/drawing/2014/main" id="{00000000-0008-0000-0A00-000009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439" y="3123072"/>
                <a:ext cx="3094214" cy="1839314"/>
              </a:xfrm>
              <a:prstGeom prst="flowChartMagneticDisk">
                <a:avLst/>
              </a:prstGeom>
              <a:solidFill>
                <a:srgbClr val="324EED"/>
              </a:solidFill>
              <a:ln w="9525" algn="ctr">
                <a:solidFill>
                  <a:srgbClr val="161569"/>
                </a:solidFill>
                <a:round/>
                <a:headEnd/>
                <a:tailEnd/>
              </a:ln>
            </p:spPr>
            <p:txBody>
              <a:bodyPr wrap="square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2F2F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2F2F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2F2F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Base Grant</a:t>
                </a:r>
                <a:br>
                  <a:rPr kumimoji="0" lang="en-US" alt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F2F2F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2F2F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lowchart: Magnetic Disk 95">
                <a:extLst>
                  <a:ext uri="{FF2B5EF4-FFF2-40B4-BE49-F238E27FC236}">
                    <a16:creationId xmlns:a16="http://schemas.microsoft.com/office/drawing/2014/main" id="{00000000-0008-0000-0A00-00000A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439" y="2355092"/>
                <a:ext cx="3094215" cy="1446620"/>
              </a:xfrm>
              <a:prstGeom prst="flowChartMagneticDisk">
                <a:avLst/>
              </a:prstGeom>
              <a:solidFill>
                <a:srgbClr val="324EED">
                  <a:lumMod val="40000"/>
                  <a:lumOff val="60000"/>
                </a:srgbClr>
              </a:solidFill>
              <a:ln w="9525" algn="ctr">
                <a:solidFill>
                  <a:srgbClr val="161569"/>
                </a:solidFill>
                <a:round/>
                <a:headEnd/>
                <a:tailEnd/>
              </a:ln>
            </p:spPr>
            <p:txBody>
              <a:bodyPr wrap="square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24EE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alt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324EE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r>
                  <a:rPr kumimoji="0" lang="en-US" alt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324EE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Grade Span Adjustment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324EE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lowchart: Magnetic Disk 96">
                <a:extLst>
                  <a:ext uri="{FF2B5EF4-FFF2-40B4-BE49-F238E27FC236}">
                    <a16:creationId xmlns:a16="http://schemas.microsoft.com/office/drawing/2014/main" id="{00000000-0008-0000-0A00-00000B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439" y="1663910"/>
                <a:ext cx="4257180" cy="1224300"/>
              </a:xfrm>
              <a:prstGeom prst="flowChartMagneticDisk">
                <a:avLst/>
              </a:prstGeom>
              <a:solidFill>
                <a:srgbClr val="3DC1BD"/>
              </a:solidFill>
              <a:ln w="9525" algn="ctr">
                <a:solidFill>
                  <a:srgbClr val="161569"/>
                </a:solidFill>
                <a:round/>
                <a:headEnd/>
                <a:tailEnd/>
              </a:ln>
            </p:spPr>
            <p:txBody>
              <a:bodyPr wrap="square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F2F2F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F2F2F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Supplemental Grant </a:t>
                </a:r>
              </a:p>
            </p:txBody>
          </p:sp>
          <p:sp>
            <p:nvSpPr>
              <p:cNvPr id="98" name="Flowchart: Magnetic Disk 97">
                <a:extLst>
                  <a:ext uri="{FF2B5EF4-FFF2-40B4-BE49-F238E27FC236}">
                    <a16:creationId xmlns:a16="http://schemas.microsoft.com/office/drawing/2014/main" id="{00000000-0008-0000-0A00-00000C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0438" y="1452099"/>
                <a:ext cx="4257180" cy="677154"/>
              </a:xfrm>
              <a:prstGeom prst="flowChartMagneticDisk">
                <a:avLst/>
              </a:prstGeom>
              <a:solidFill>
                <a:srgbClr val="3DC1BD">
                  <a:lumMod val="40000"/>
                  <a:lumOff val="60000"/>
                </a:srgbClr>
              </a:solidFill>
              <a:ln w="9525" algn="ctr">
                <a:solidFill>
                  <a:srgbClr val="161569"/>
                </a:solidFill>
                <a:round/>
                <a:headEnd/>
                <a:tailEnd/>
              </a:ln>
            </p:spPr>
            <p:txBody>
              <a:bodyPr wrap="square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800" b="0" i="0" u="none" strike="noStrike" kern="0" cap="none" spc="0" normalizeH="0" baseline="0" noProof="0">
                  <a:ln>
                    <a:noFill/>
                  </a:ln>
                  <a:solidFill>
                    <a:srgbClr val="3DC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3DC1BD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Concentration Grant*</a:t>
                </a:r>
              </a:p>
            </p:txBody>
          </p:sp>
          <p:sp>
            <p:nvSpPr>
              <p:cNvPr id="99" name="Flowchart: Magnetic Disk 98">
                <a:extLst>
                  <a:ext uri="{FF2B5EF4-FFF2-40B4-BE49-F238E27FC236}">
                    <a16:creationId xmlns:a16="http://schemas.microsoft.com/office/drawing/2014/main" id="{00000000-0008-0000-0A00-00000D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8652" y="1196032"/>
                <a:ext cx="4257896" cy="489471"/>
              </a:xfrm>
              <a:prstGeom prst="flowChartMagneticDisk">
                <a:avLst/>
              </a:prstGeom>
              <a:solidFill>
                <a:srgbClr val="E50000">
                  <a:lumMod val="60000"/>
                  <a:lumOff val="40000"/>
                </a:srgbClr>
              </a:solidFill>
              <a:ln w="9525" algn="ctr">
                <a:solidFill>
                  <a:srgbClr val="161569"/>
                </a:solidFill>
                <a:round/>
                <a:headEnd/>
                <a:tailEnd/>
              </a:ln>
            </p:spPr>
            <p:txBody>
              <a:bodyPr wrap="square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Transitional Kindergarten (TK) Add-on</a:t>
                </a:r>
              </a:p>
            </p:txBody>
          </p:sp>
          <p:sp>
            <p:nvSpPr>
              <p:cNvPr id="100" name="Flowchart: Magnetic Disk 99">
                <a:extLst>
                  <a:ext uri="{FF2B5EF4-FFF2-40B4-BE49-F238E27FC236}">
                    <a16:creationId xmlns:a16="http://schemas.microsoft.com/office/drawing/2014/main" id="{00000000-0008-0000-0A00-00000E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781" y="850686"/>
                <a:ext cx="4254838" cy="506847"/>
              </a:xfrm>
              <a:prstGeom prst="flowChartMagneticDisk">
                <a:avLst/>
              </a:prstGeom>
              <a:solidFill>
                <a:srgbClr val="E50000">
                  <a:lumMod val="40000"/>
                  <a:lumOff val="60000"/>
                </a:srgbClr>
              </a:solidFill>
              <a:ln w="9525" algn="ctr">
                <a:solidFill>
                  <a:srgbClr val="161569"/>
                </a:solidFill>
                <a:round/>
                <a:headEnd/>
                <a:tailEnd/>
              </a:ln>
            </p:spPr>
            <p:txBody>
              <a:bodyPr wrap="square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00" b="0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1" u="none" strike="noStrike" kern="1200" cap="none" spc="0" normalizeH="0" baseline="0" noProof="0">
                    <a:ln>
                      <a:noFill/>
                    </a:ln>
                    <a:solidFill>
                      <a:srgbClr val="161569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Targeted Instructional Improvement Block Grant</a:t>
                </a: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lowchart: Magnetic Disk 100">
                <a:extLst>
                  <a:ext uri="{FF2B5EF4-FFF2-40B4-BE49-F238E27FC236}">
                    <a16:creationId xmlns:a16="http://schemas.microsoft.com/office/drawing/2014/main" id="{A78BD539-ECD9-4E14-A8E0-31C10F479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6220" y="598488"/>
                <a:ext cx="4256607" cy="457200"/>
              </a:xfrm>
              <a:prstGeom prst="flowChartMagneticDisk">
                <a:avLst/>
              </a:prstGeom>
              <a:solidFill>
                <a:srgbClr val="E50000">
                  <a:lumMod val="40000"/>
                  <a:lumOff val="60000"/>
                </a:srgbClr>
              </a:solidFill>
              <a:ln w="9525" algn="ctr">
                <a:solidFill>
                  <a:srgbClr val="161569"/>
                </a:solidFill>
                <a:round/>
                <a:headEnd/>
                <a:tailEnd/>
              </a:ln>
            </p:spPr>
            <p:txBody>
              <a:bodyPr wrap="square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Economic Recovery Target (ERT)</a:t>
                </a:r>
              </a:p>
            </p:txBody>
          </p:sp>
          <p:sp>
            <p:nvSpPr>
              <p:cNvPr id="102" name="Flowchart: Magnetic Disk 101">
                <a:extLst>
                  <a:ext uri="{FF2B5EF4-FFF2-40B4-BE49-F238E27FC236}">
                    <a16:creationId xmlns:a16="http://schemas.microsoft.com/office/drawing/2014/main" id="{2201BD91-426D-4400-947B-A46F38A27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6220" y="307974"/>
                <a:ext cx="4256607" cy="461963"/>
              </a:xfrm>
              <a:prstGeom prst="flowChartMagneticDisk">
                <a:avLst/>
              </a:prstGeom>
              <a:solidFill>
                <a:srgbClr val="FF715B">
                  <a:lumMod val="60000"/>
                  <a:lumOff val="40000"/>
                </a:srgbClr>
              </a:solidFill>
              <a:ln w="9525" algn="ctr">
                <a:solidFill>
                  <a:srgbClr val="161569"/>
                </a:solidFill>
                <a:round/>
                <a:headEnd/>
                <a:tailEnd/>
              </a:ln>
            </p:spPr>
            <p:txBody>
              <a:bodyPr wrap="square" anchor="ctr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300" b="0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1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Home-to-School Transportation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591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Budget Reporting Cycle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18270183-C8E4-4227-BF7D-1C358D3E7F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5261132"/>
              </p:ext>
            </p:extLst>
          </p:nvPr>
        </p:nvGraphicFramePr>
        <p:xfrm>
          <a:off x="2321796" y="1081827"/>
          <a:ext cx="7548409" cy="5155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5A68A86-A0D8-4C00-93A8-0BB2848C4349}"/>
              </a:ext>
            </a:extLst>
          </p:cNvPr>
          <p:cNvSpPr txBox="1"/>
          <p:nvPr/>
        </p:nvSpPr>
        <p:spPr>
          <a:xfrm>
            <a:off x="4813853" y="1240846"/>
            <a:ext cx="879288" cy="335116"/>
          </a:xfrm>
          <a:prstGeom prst="rect">
            <a:avLst/>
          </a:prstGeom>
          <a:noFill/>
        </p:spPr>
        <p:txBody>
          <a:bodyPr wrap="square" lIns="89876" tIns="44938" rIns="89876" bIns="44938" rtlCol="0">
            <a:spAutoFit/>
          </a:bodyPr>
          <a:lstStyle/>
          <a:p>
            <a:pPr algn="ctr"/>
            <a:r>
              <a:rPr lang="en-US" sz="1588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June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F47970-C666-4940-80C5-2E0FF0DC57AC}"/>
              </a:ext>
            </a:extLst>
          </p:cNvPr>
          <p:cNvSpPr txBox="1"/>
          <p:nvPr/>
        </p:nvSpPr>
        <p:spPr>
          <a:xfrm>
            <a:off x="8288649" y="3868426"/>
            <a:ext cx="1591493" cy="335116"/>
          </a:xfrm>
          <a:prstGeom prst="rect">
            <a:avLst/>
          </a:prstGeom>
          <a:noFill/>
        </p:spPr>
        <p:txBody>
          <a:bodyPr wrap="square" lIns="89876" tIns="44938" rIns="89876" bIns="44938" rtlCol="0">
            <a:spAutoFit/>
          </a:bodyPr>
          <a:lstStyle/>
          <a:p>
            <a:pPr algn="ctr"/>
            <a:r>
              <a:rPr lang="en-US" sz="1588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December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153598-4141-4D7A-AF5D-D74389FD8066}"/>
              </a:ext>
            </a:extLst>
          </p:cNvPr>
          <p:cNvSpPr txBox="1"/>
          <p:nvPr/>
        </p:nvSpPr>
        <p:spPr>
          <a:xfrm>
            <a:off x="7851100" y="5114825"/>
            <a:ext cx="1306607" cy="335116"/>
          </a:xfrm>
          <a:prstGeom prst="rect">
            <a:avLst/>
          </a:prstGeom>
          <a:noFill/>
        </p:spPr>
        <p:txBody>
          <a:bodyPr wrap="square" lIns="89876" tIns="44938" rIns="89876" bIns="44938" rtlCol="0">
            <a:spAutoFit/>
          </a:bodyPr>
          <a:lstStyle/>
          <a:p>
            <a:pPr algn="ctr"/>
            <a:r>
              <a:rPr lang="en-US" sz="1588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January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51ECE-880B-4B9B-BBBB-4DB1955FE91F}"/>
              </a:ext>
            </a:extLst>
          </p:cNvPr>
          <p:cNvSpPr txBox="1"/>
          <p:nvPr/>
        </p:nvSpPr>
        <p:spPr>
          <a:xfrm>
            <a:off x="2659527" y="4353645"/>
            <a:ext cx="1405218" cy="335116"/>
          </a:xfrm>
          <a:prstGeom prst="rect">
            <a:avLst/>
          </a:prstGeom>
          <a:noFill/>
        </p:spPr>
        <p:txBody>
          <a:bodyPr wrap="square" lIns="89876" tIns="44938" rIns="89876" bIns="44938" rtlCol="0">
            <a:spAutoFit/>
          </a:bodyPr>
          <a:lstStyle/>
          <a:p>
            <a:pPr algn="ctr"/>
            <a:r>
              <a:rPr lang="en-US" sz="1588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April-May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5B1D0-19DE-421D-9BDA-985FC4B32F1A}"/>
              </a:ext>
            </a:extLst>
          </p:cNvPr>
          <p:cNvSpPr txBox="1"/>
          <p:nvPr/>
        </p:nvSpPr>
        <p:spPr>
          <a:xfrm>
            <a:off x="6504143" y="5844823"/>
            <a:ext cx="1306607" cy="335116"/>
          </a:xfrm>
          <a:prstGeom prst="rect">
            <a:avLst/>
          </a:prstGeom>
          <a:noFill/>
        </p:spPr>
        <p:txBody>
          <a:bodyPr wrap="square" lIns="89876" tIns="44938" rIns="89876" bIns="44938" rtlCol="0">
            <a:spAutoFit/>
          </a:bodyPr>
          <a:lstStyle/>
          <a:p>
            <a:pPr algn="ctr"/>
            <a:r>
              <a:rPr lang="en-US" sz="1588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07E0A1-1852-46B9-842C-4CCD349D1A9E}"/>
              </a:ext>
            </a:extLst>
          </p:cNvPr>
          <p:cNvSpPr txBox="1"/>
          <p:nvPr/>
        </p:nvSpPr>
        <p:spPr>
          <a:xfrm>
            <a:off x="6498860" y="1240846"/>
            <a:ext cx="879288" cy="335116"/>
          </a:xfrm>
          <a:prstGeom prst="rect">
            <a:avLst/>
          </a:prstGeom>
          <a:noFill/>
        </p:spPr>
        <p:txBody>
          <a:bodyPr wrap="square" lIns="89876" tIns="44938" rIns="89876" bIns="44938" rtlCol="0">
            <a:spAutoFit/>
          </a:bodyPr>
          <a:lstStyle/>
          <a:p>
            <a:pPr algn="ctr"/>
            <a:r>
              <a:rPr lang="en-US" sz="1588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July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CD0BDD-B0E5-4665-BA79-59A30BCFD1B3}"/>
              </a:ext>
            </a:extLst>
          </p:cNvPr>
          <p:cNvSpPr txBox="1"/>
          <p:nvPr/>
        </p:nvSpPr>
        <p:spPr>
          <a:xfrm flipH="1">
            <a:off x="9432631" y="1006755"/>
            <a:ext cx="1680867" cy="993201"/>
          </a:xfrm>
          <a:prstGeom prst="wedgeEllipseCallout">
            <a:avLst>
              <a:gd name="adj1" fmla="val 174864"/>
              <a:gd name="adj2" fmla="val 4261"/>
            </a:avLst>
          </a:prstGeom>
          <a:solidFill>
            <a:srgbClr val="0155A4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lIns="89876" tIns="44938" rIns="89876" bIns="44938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 Are Here!</a:t>
            </a:r>
          </a:p>
        </p:txBody>
      </p:sp>
      <p:sp>
        <p:nvSpPr>
          <p:cNvPr id="14" name="Circular Arrow 17">
            <a:extLst>
              <a:ext uri="{FF2B5EF4-FFF2-40B4-BE49-F238E27FC236}">
                <a16:creationId xmlns:a16="http://schemas.microsoft.com/office/drawing/2014/main" id="{1ED5DF24-3F2F-41F8-B1A9-7ED4B39266CD}"/>
              </a:ext>
            </a:extLst>
          </p:cNvPr>
          <p:cNvSpPr/>
          <p:nvPr/>
        </p:nvSpPr>
        <p:spPr>
          <a:xfrm>
            <a:off x="4703953" y="2333653"/>
            <a:ext cx="2784095" cy="242690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38301"/>
              <a:gd name="adj5" fmla="val 12500"/>
            </a:avLst>
          </a:prstGeom>
          <a:gradFill>
            <a:gsLst>
              <a:gs pos="0">
                <a:schemeClr val="tx1">
                  <a:lumMod val="5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64" tIns="40332" rIns="80664" bIns="40332" rtlCol="0" anchor="ctr"/>
          <a:lstStyle/>
          <a:p>
            <a:pPr algn="ctr"/>
            <a:endParaRPr lang="en-US" sz="1588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ircular Arrow 20">
            <a:extLst>
              <a:ext uri="{FF2B5EF4-FFF2-40B4-BE49-F238E27FC236}">
                <a16:creationId xmlns:a16="http://schemas.microsoft.com/office/drawing/2014/main" id="{B1500C92-002C-4302-B0F6-5E780BDABB5D}"/>
              </a:ext>
            </a:extLst>
          </p:cNvPr>
          <p:cNvSpPr/>
          <p:nvPr/>
        </p:nvSpPr>
        <p:spPr>
          <a:xfrm rot="10800000">
            <a:off x="4717534" y="2532506"/>
            <a:ext cx="2756934" cy="2514600"/>
          </a:xfrm>
          <a:prstGeom prst="circularArrow">
            <a:avLst/>
          </a:prstGeom>
          <a:gradFill>
            <a:gsLst>
              <a:gs pos="0">
                <a:schemeClr val="tx1">
                  <a:lumMod val="50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64" tIns="40332" rIns="80664" bIns="40332" rtlCol="0" anchor="ctr"/>
          <a:lstStyle/>
          <a:p>
            <a:pPr algn="ctr"/>
            <a:endParaRPr lang="en-US" sz="1588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F000FB-EDED-4DF9-88F1-04887E061B23}"/>
              </a:ext>
            </a:extLst>
          </p:cNvPr>
          <p:cNvSpPr txBox="1"/>
          <p:nvPr/>
        </p:nvSpPr>
        <p:spPr>
          <a:xfrm>
            <a:off x="5462736" y="3434276"/>
            <a:ext cx="1266529" cy="450784"/>
          </a:xfrm>
          <a:prstGeom prst="rect">
            <a:avLst/>
          </a:prstGeom>
          <a:noFill/>
        </p:spPr>
        <p:txBody>
          <a:bodyPr wrap="square" lIns="80664" tIns="40332" rIns="80664" bIns="40332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LCAP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2AEB30-63C7-4E59-B5BC-B31C400C5662}"/>
              </a:ext>
            </a:extLst>
          </p:cNvPr>
          <p:cNvSpPr txBox="1"/>
          <p:nvPr/>
        </p:nvSpPr>
        <p:spPr>
          <a:xfrm>
            <a:off x="8005424" y="2333653"/>
            <a:ext cx="1591493" cy="335116"/>
          </a:xfrm>
          <a:prstGeom prst="rect">
            <a:avLst/>
          </a:prstGeom>
          <a:noFill/>
        </p:spPr>
        <p:txBody>
          <a:bodyPr wrap="square" lIns="89876" tIns="44938" rIns="89876" bIns="44938" rtlCol="0">
            <a:spAutoFit/>
          </a:bodyPr>
          <a:lstStyle/>
          <a:p>
            <a:pPr algn="ctr"/>
            <a:r>
              <a:rPr lang="en-US" sz="1588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September</a:t>
            </a:r>
          </a:p>
        </p:txBody>
      </p:sp>
    </p:spTree>
    <p:extLst>
      <p:ext uri="{BB962C8B-B14F-4D97-AF65-F5344CB8AC3E}">
        <p14:creationId xmlns:p14="http://schemas.microsoft.com/office/powerpoint/2010/main" val="422200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2026-27 LCFF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2FEADA-6775-496F-A2C1-E9D90821F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611520"/>
              </p:ext>
            </p:extLst>
          </p:nvPr>
        </p:nvGraphicFramePr>
        <p:xfrm>
          <a:off x="210962" y="1291281"/>
          <a:ext cx="11730682" cy="2994272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792543">
                  <a:extLst>
                    <a:ext uri="{9D8B030D-6E8A-4147-A177-3AD203B41FA5}">
                      <a16:colId xmlns:a16="http://schemas.microsoft.com/office/drawing/2014/main" val="2179628736"/>
                    </a:ext>
                  </a:extLst>
                </a:gridCol>
                <a:gridCol w="1751522">
                  <a:extLst>
                    <a:ext uri="{9D8B030D-6E8A-4147-A177-3AD203B41FA5}">
                      <a16:colId xmlns:a16="http://schemas.microsoft.com/office/drawing/2014/main" val="2864104205"/>
                    </a:ext>
                  </a:extLst>
                </a:gridCol>
                <a:gridCol w="1540476">
                  <a:extLst>
                    <a:ext uri="{9D8B030D-6E8A-4147-A177-3AD203B41FA5}">
                      <a16:colId xmlns:a16="http://schemas.microsoft.com/office/drawing/2014/main" val="2901331914"/>
                    </a:ext>
                  </a:extLst>
                </a:gridCol>
                <a:gridCol w="1507524">
                  <a:extLst>
                    <a:ext uri="{9D8B030D-6E8A-4147-A177-3AD203B41FA5}">
                      <a16:colId xmlns:a16="http://schemas.microsoft.com/office/drawing/2014/main" val="2343057727"/>
                    </a:ext>
                  </a:extLst>
                </a:gridCol>
                <a:gridCol w="1499287">
                  <a:extLst>
                    <a:ext uri="{9D8B030D-6E8A-4147-A177-3AD203B41FA5}">
                      <a16:colId xmlns:a16="http://schemas.microsoft.com/office/drawing/2014/main" val="3689977653"/>
                    </a:ext>
                  </a:extLst>
                </a:gridCol>
                <a:gridCol w="1639330">
                  <a:extLst>
                    <a:ext uri="{9D8B030D-6E8A-4147-A177-3AD203B41FA5}">
                      <a16:colId xmlns:a16="http://schemas.microsoft.com/office/drawing/2014/main" val="860702277"/>
                    </a:ext>
                  </a:extLst>
                </a:gridCol>
              </a:tblGrid>
              <a:tr h="371468"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Twin Rivers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Creative Connections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Smythe Academy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Westside Prep Charter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Total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135336"/>
                  </a:ext>
                </a:extLst>
              </a:tr>
              <a:tr h="18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Estimated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Estimated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Estimated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Estimated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638628"/>
                  </a:ext>
                </a:extLst>
              </a:tr>
              <a:tr h="1897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2026-27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2026-27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2026-27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effectLst/>
                        </a:rPr>
                        <a:t>2026-27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849326"/>
                  </a:ext>
                </a:extLst>
              </a:tr>
              <a:tr h="3893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2026-27 Estimated LCFF Entitlement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$372,230,262</a:t>
                      </a:r>
                    </a:p>
                  </a:txBody>
                  <a:tcPr marL="8111" marR="8111" marT="811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$12,358,913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$15,863,016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$6,321,933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$406,774,124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213676"/>
                  </a:ext>
                </a:extLst>
              </a:tr>
              <a:tr h="19465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Base Funding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$268,528,164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$9,429,354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$11,242,101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$4,698,156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$293,897,775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552913"/>
                  </a:ext>
                </a:extLst>
              </a:tr>
              <a:tr h="19465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Supplemental/Concentration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$103,702,098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$2,929,559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$   4,620,915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$1,623,777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$112,876,349</a:t>
                      </a: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527094"/>
                  </a:ext>
                </a:extLst>
              </a:tr>
              <a:tr h="241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76162"/>
                  </a:ext>
                </a:extLst>
              </a:tr>
              <a:tr h="20276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Estimated Unduplicated Pupil %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90.19%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78.61%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93.11%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82.72%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111" marR="8111" marT="811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783566"/>
                  </a:ext>
                </a:extLst>
              </a:tr>
              <a:tr h="17843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(3 year rolling average)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 anchor="b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378442"/>
                  </a:ext>
                </a:extLst>
              </a:tr>
              <a:tr h="345513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>
                          <a:effectLst/>
                        </a:rPr>
                        <a:t>(EL, low income and/or foster youth)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111" marR="8111" marT="8111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283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32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9F0CC-4C7C-459D-AB60-BF31D65DE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Student Change – </a:t>
            </a:r>
            <a:br>
              <a:rPr lang="en-US" dirty="0"/>
            </a:br>
            <a:r>
              <a:rPr lang="en-US" dirty="0"/>
              <a:t>By Grade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8005F-13EA-41A7-86A5-C3595DA3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9F219F0-F4B4-4934-9F26-81C8F9B641E0}"/>
              </a:ext>
            </a:extLst>
          </p:cNvPr>
          <p:cNvSpPr txBox="1">
            <a:spLocks/>
          </p:cNvSpPr>
          <p:nvPr/>
        </p:nvSpPr>
        <p:spPr bwMode="auto">
          <a:xfrm>
            <a:off x="7691456" y="5197570"/>
            <a:ext cx="4153164" cy="909142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kern="0" dirty="0"/>
              <a:t>2023-24 through 2025-26 growth is due to the additional months added for TK students and the new housing development in Northlake area</a:t>
            </a:r>
            <a:r>
              <a:rPr lang="en-US" sz="1300" b="1" kern="0" dirty="0"/>
              <a:t>.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99570"/>
              </p:ext>
            </p:extLst>
          </p:nvPr>
        </p:nvGraphicFramePr>
        <p:xfrm>
          <a:off x="144567" y="1597557"/>
          <a:ext cx="8386728" cy="3815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2769961"/>
              </p:ext>
            </p:extLst>
          </p:nvPr>
        </p:nvGraphicFramePr>
        <p:xfrm>
          <a:off x="8728500" y="1240453"/>
          <a:ext cx="3318933" cy="360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28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6FDA5-1B01-46AA-9E47-FE18122773A5}" type="slidenum">
              <a:rPr lang="en-US" smtClean="0"/>
              <a:t>42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06F9AC4-493D-49F2-81A9-F1CA953B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LCFF “Funded” ADA vs P-2 ADA                               </a:t>
            </a:r>
            <a:r>
              <a:rPr lang="en-US" sz="2700" dirty="0"/>
              <a:t>(Includes Charters)</a:t>
            </a:r>
            <a:endParaRPr lang="en-US" dirty="0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5885E48E-801C-42AA-A7F4-8285800716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6461327"/>
              </p:ext>
            </p:extLst>
          </p:nvPr>
        </p:nvGraphicFramePr>
        <p:xfrm>
          <a:off x="1079667" y="1396598"/>
          <a:ext cx="9463081" cy="4742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5B9EB32-5111-41D6-B653-700E75FE2EBB}"/>
              </a:ext>
            </a:extLst>
          </p:cNvPr>
          <p:cNvSpPr/>
          <p:nvPr/>
        </p:nvSpPr>
        <p:spPr>
          <a:xfrm>
            <a:off x="1325841" y="5905983"/>
            <a:ext cx="100006" cy="109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4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9F0CC-4C7C-459D-AB60-BF31D65DE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Revenue Sources</a:t>
            </a:r>
            <a:br>
              <a:rPr lang="en-US" dirty="0"/>
            </a:br>
            <a:r>
              <a:rPr lang="en-US" dirty="0"/>
              <a:t>2026-27 Adopted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8005F-13EA-41A7-86A5-C3595DA3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1CF334-2D5C-4859-84A6-CA7E6E43FAEB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CCBF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7512EEBA-8118-4083-A4E7-81E5F3F10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700" y="1077001"/>
            <a:ext cx="1628213" cy="338554"/>
          </a:xfrm>
          <a:prstGeom prst="rect">
            <a:avLst/>
          </a:prstGeom>
          <a:solidFill>
            <a:srgbClr val="03429F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LCFF Base                  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6E36F049-00AC-406D-B6CC-A1FEC440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4256" y="1063352"/>
            <a:ext cx="1628214" cy="338554"/>
          </a:xfrm>
          <a:prstGeom prst="rect">
            <a:avLst/>
          </a:prstGeom>
          <a:solidFill>
            <a:srgbClr val="03429F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LCFF S/C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81F81D30-3B4B-490B-8560-002614169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331" y="1063352"/>
            <a:ext cx="1482970" cy="338554"/>
          </a:xfrm>
          <a:prstGeom prst="rect">
            <a:avLst/>
          </a:prstGeom>
          <a:solidFill>
            <a:srgbClr val="03429F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Federal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53A5F41F-804B-497D-8294-19EDE8023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323" y="1063352"/>
            <a:ext cx="1498111" cy="338554"/>
          </a:xfrm>
          <a:prstGeom prst="rect">
            <a:avLst/>
          </a:prstGeom>
          <a:solidFill>
            <a:srgbClr val="03429F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State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31C5F405-F52C-4151-AA6F-A6BDF62FE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3451" y="1063352"/>
            <a:ext cx="1371600" cy="584775"/>
          </a:xfrm>
          <a:prstGeom prst="rect">
            <a:avLst/>
          </a:prstGeom>
          <a:solidFill>
            <a:srgbClr val="03429F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Local &amp; Other </a:t>
            </a: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819479A2-F19F-4167-86E4-03A7B6762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701" y="1424590"/>
            <a:ext cx="1616436" cy="4580741"/>
          </a:xfrm>
          <a:prstGeom prst="rect">
            <a:avLst/>
          </a:prstGeom>
          <a:solidFill>
            <a:srgbClr val="6D6D6D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1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Salaries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1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Statutory taxes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1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Health benefits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1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Retiree health benefits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1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Department budgets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1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School budgets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1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Instructional Materials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1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Utilities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1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Property and Liability Insurance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1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Routine Restricted Maintenance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1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Special Education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1" lang="en-US" altLang="en-US" sz="11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1" lang="en-US" alt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1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                                              </a:t>
            </a: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11489889-34A2-4BB1-BC99-B70F2E3A3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4401" y="1401905"/>
            <a:ext cx="1598793" cy="4378122"/>
          </a:xfrm>
          <a:prstGeom prst="rect">
            <a:avLst/>
          </a:prstGeom>
          <a:solidFill>
            <a:srgbClr val="6D6D6D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Visual and Performing Arts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Additional Counselors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Additional Psychologists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Nurses</a:t>
            </a:r>
            <a:endParaRPr kumimoji="1" lang="en-US" altLang="en-US" sz="9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Additional Vice Principals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WL, NS &amp; DLI teachers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Student Engagement/Field Trips, Athletics</a:t>
            </a:r>
            <a:endParaRPr kumimoji="1" lang="en-US" altLang="en-US" sz="9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Additional Facilities/Custodians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Class Size Reduction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Yard and Duty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Career and Technical Education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Full-Day Kindergarten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Content Area Coaches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English Learner Program 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And more </a:t>
            </a: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                                                                         </a:t>
            </a:r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7C73B80C-EE3F-4D4E-B8C6-31E657452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331" y="1405763"/>
            <a:ext cx="1486878" cy="4355038"/>
          </a:xfrm>
          <a:prstGeom prst="rect">
            <a:avLst/>
          </a:prstGeom>
          <a:solidFill>
            <a:srgbClr val="6D6D6D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Title I, Part A, Basic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Title II, Education Quality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Title III English Learner Program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Title IV – Student Support &amp; Academic Enrichment</a:t>
            </a:r>
            <a:endParaRPr kumimoji="1" lang="en-US" alt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Special Education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Other Federal Programs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1" lang="en-US" altLang="en-US" sz="11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en-US" altLang="en-US" sz="11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en-US" alt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en-US" alt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8E552554-E78B-484A-8903-03858FF68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323" y="1415555"/>
            <a:ext cx="1498112" cy="4516621"/>
          </a:xfrm>
          <a:prstGeom prst="rect">
            <a:avLst/>
          </a:prstGeom>
          <a:solidFill>
            <a:srgbClr val="6D6D6D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Special Education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Mental Health</a:t>
            </a:r>
            <a:endParaRPr kumimoji="1" lang="en-US" altLang="en-US" sz="95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Expanded Learning Opportunity Program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After School Education and Safety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Mandated Cost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Lottery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Transportation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Career and Technical Education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Art sand Music in Schools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LCFF Equity Multiplier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CalSTRS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9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Other State Programs</a:t>
            </a: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en-US" altLang="en-US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1" lang="en-US" altLang="en-US" sz="9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/>
            </a:endParaRPr>
          </a:p>
          <a:p>
            <a:pPr marR="0" lvl="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1" lang="en-US" altLang="en-US" sz="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1" lang="en-US" alt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29AF49EE-5ED3-49D6-811B-AB1756BE9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3451" y="1648127"/>
            <a:ext cx="1371600" cy="3247043"/>
          </a:xfrm>
          <a:prstGeom prst="rect">
            <a:avLst/>
          </a:prstGeom>
          <a:solidFill>
            <a:srgbClr val="6D6D6D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Transfers In (Indirect from other funds)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Interest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Oversight Charter Fees</a:t>
            </a:r>
            <a:endParaRPr kumimoji="1" lang="en-US" alt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Medi-Cal Billing</a:t>
            </a:r>
            <a:endParaRPr kumimoji="1" lang="en-US" alt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1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Other Local Revenue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1" lang="en-US" alt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1" lang="en-US" alt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1" lang="en-US" alt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1" lang="en-US" alt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1" lang="en-US" altLang="en-US" sz="1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/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2FFA57C3-DBF4-4DA0-8182-96548DC0C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701" y="5497819"/>
            <a:ext cx="1616437" cy="584775"/>
          </a:xfrm>
          <a:prstGeom prst="rect">
            <a:avLst/>
          </a:prstGeom>
          <a:solidFill>
            <a:srgbClr val="03429F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$295.7          million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3FEDC5E1-2AC1-40E3-A1BE-EBB55F869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981" y="5550487"/>
            <a:ext cx="1628213" cy="584775"/>
          </a:xfrm>
          <a:prstGeom prst="rect">
            <a:avLst/>
          </a:prstGeom>
          <a:solidFill>
            <a:srgbClr val="03429F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$112.9 </a:t>
            </a:r>
            <a:r>
              <a:rPr kumimoji="1" lang="en-US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              </a:t>
            </a:r>
            <a:r>
              <a:rPr kumimoji="1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million</a:t>
            </a: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6DDF9BD9-D67E-42C5-B10E-2F15ECE5D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331" y="5554577"/>
            <a:ext cx="1501364" cy="584775"/>
          </a:xfrm>
          <a:prstGeom prst="rect">
            <a:avLst/>
          </a:prstGeom>
          <a:solidFill>
            <a:srgbClr val="03429F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$30.6         million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29DD0F7E-EBC2-4852-8619-CB498C5B2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323" y="5554577"/>
            <a:ext cx="1498111" cy="584775"/>
          </a:xfrm>
          <a:prstGeom prst="rect">
            <a:avLst/>
          </a:prstGeom>
          <a:solidFill>
            <a:srgbClr val="03429F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$118.3 million</a:t>
            </a: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F18E1092-23EA-4EC5-A648-9E1D8FFAF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9549" y="4310395"/>
            <a:ext cx="1371600" cy="584775"/>
          </a:xfrm>
          <a:prstGeom prst="rect">
            <a:avLst/>
          </a:prstGeom>
          <a:solidFill>
            <a:srgbClr val="03429F">
              <a:alpha val="9451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>
            <a:lvl1pPr eaLnBrk="0" hangingPunct="0">
              <a:buClr>
                <a:srgbClr val="FF3300"/>
              </a:buClr>
              <a:buSzPct val="12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buClr>
                <a:srgbClr val="FF3300"/>
              </a:buClr>
              <a:buSzPct val="70000"/>
              <a:buFont typeface="Wingdings" pitchFamily="2" charset="2"/>
              <a:buChar char="v"/>
              <a:defRPr sz="2200" b="1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buClr>
                <a:srgbClr val="FF3300"/>
              </a:buClr>
              <a:buSzPct val="110000"/>
              <a:buFont typeface="Wingdings" pitchFamily="2" charset="2"/>
              <a:buChar char="w"/>
              <a:defRPr sz="2200" b="1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buClr>
                <a:srgbClr val="FF3300"/>
              </a:buClr>
              <a:buSzPct val="80000"/>
              <a:buFont typeface="Arial Narrow" pitchFamily="34" charset="0"/>
              <a:buChar char="●"/>
              <a:defRPr sz="2200" b="1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buSzPct val="70000"/>
              <a:buFont typeface="Wingdings 3" pitchFamily="18" charset="2"/>
              <a:buChar char=""/>
              <a:defRPr sz="22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$</a:t>
            </a:r>
            <a:r>
              <a:rPr kumimoji="1" lang="en-US" altLang="en-US" sz="1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/>
              </a:rPr>
              <a:t>9.6</a:t>
            </a:r>
            <a:r>
              <a:rPr kumimoji="1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 </a:t>
            </a:r>
          </a:p>
          <a:p>
            <a:pPr marL="0" marR="0" lvl="0" indent="0" algn="ctr" defTabSz="914400" rtl="0" eaLnBrk="0" fontAlgn="auto" latinLnBrk="0" hangingPunct="0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</a:rPr>
              <a:t>million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9F175F-63FC-435E-B29D-EE99DEACA90B}"/>
              </a:ext>
            </a:extLst>
          </p:cNvPr>
          <p:cNvSpPr/>
          <p:nvPr/>
        </p:nvSpPr>
        <p:spPr>
          <a:xfrm>
            <a:off x="1807774" y="1458008"/>
            <a:ext cx="1586220" cy="40298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122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Estimated Actuals 2025-26 vs. </a:t>
            </a:r>
            <a:br>
              <a:rPr lang="en-US" dirty="0"/>
            </a:br>
            <a:r>
              <a:rPr lang="en-US" dirty="0"/>
              <a:t>Proposed Budget 2026-27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44</a:t>
            </a:fld>
            <a:endParaRPr lang="en-US" dirty="0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4F4E050C-A215-461C-B304-5DEEFF9AD9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9519027"/>
              </p:ext>
            </p:extLst>
          </p:nvPr>
        </p:nvGraphicFramePr>
        <p:xfrm>
          <a:off x="991385" y="1056321"/>
          <a:ext cx="10571318" cy="453199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7889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1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714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endParaRPr lang="en-US" sz="20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Increase/(Decrease)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(In</a:t>
                      </a:r>
                      <a:r>
                        <a:rPr lang="en-US" sz="1800" b="0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Millions)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0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Local</a:t>
                      </a:r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Control Funding Formula (LCFF)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b">
                        <a:tabLst>
                          <a:tab pos="1377950" algn="dec"/>
                        </a:tabLst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50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b="0" i="1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                 Estimated Funding 2025-26</a:t>
                      </a: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indent="0" algn="ctr" defTabSz="10186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77950" algn="dec"/>
                        </a:tabLst>
                        <a:defRPr/>
                      </a:pPr>
                      <a:r>
                        <a:rPr kumimoji="0" lang="en-US" sz="1800" b="0" i="1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$380.7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50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b="0" i="1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                 Estimated Funding 2026-27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indent="0" algn="ctr" defTabSz="10186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77950" algn="dec"/>
                        </a:tabLst>
                        <a:defRPr/>
                      </a:pPr>
                      <a:r>
                        <a:rPr kumimoji="0" lang="en-US" sz="1800" b="0" i="1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$408.6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50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                                                                                  INCREASE</a:t>
                      </a: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indent="0" algn="ctr" defTabSz="10186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77950" algn="dec"/>
                        </a:tabLst>
                        <a:defRPr/>
                      </a:pPr>
                      <a:r>
                        <a:rPr kumimoji="0" lang="en-US" sz="18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$27.9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50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>
                          <a:tab pos="1377950" algn="dec"/>
                        </a:tabLst>
                      </a:pP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786931"/>
                  </a:ext>
                </a:extLst>
              </a:tr>
              <a:tr h="27350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State Revenue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b">
                        <a:tabLst>
                          <a:tab pos="1377950" algn="dec"/>
                        </a:tabLst>
                      </a:pP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50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025525" indent="-1025525" algn="l" fontAlgn="b"/>
                      <a:r>
                        <a:rPr kumimoji="0" lang="en-US" sz="18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F0302020204030204"/>
                          <a:ea typeface="+mn-ea"/>
                          <a:cs typeface="+mn-cs"/>
                        </a:rPr>
                        <a:t>	Decrease Lottery</a:t>
                      </a:r>
                      <a:endParaRPr kumimoji="0" lang="en-US" sz="1800" b="0" i="0" u="none" strike="noStrike" kern="1200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b">
                        <a:tabLst>
                          <a:tab pos="1377950" algn="dec"/>
                        </a:tabLs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($0.1)</a:t>
                      </a: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004979"/>
                  </a:ext>
                </a:extLst>
              </a:tr>
              <a:tr h="273501">
                <a:tc>
                  <a:txBody>
                    <a:bodyPr/>
                    <a:lstStyle/>
                    <a:p>
                      <a:pPr marL="1025525" indent="-1025525"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	Increase Other State Revenue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>
                          <a:tab pos="1377950" algn="dec"/>
                        </a:tabLst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$0.5</a:t>
                      </a: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205479"/>
                  </a:ext>
                </a:extLst>
              </a:tr>
              <a:tr h="27350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tabLst>
                          <a:tab pos="1377950" algn="dec"/>
                        </a:tabLst>
                      </a:pP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9450916"/>
                  </a:ext>
                </a:extLst>
              </a:tr>
              <a:tr h="27350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Other Local</a:t>
                      </a:r>
                      <a:r>
                        <a:rPr lang="en-US" sz="1800" b="0" i="0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Revenue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b">
                        <a:tabLst>
                          <a:tab pos="1377950" algn="dec"/>
                        </a:tabLst>
                      </a:pP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0507840"/>
                  </a:ext>
                </a:extLst>
              </a:tr>
              <a:tr h="27350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027113" indent="-1027113"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	Decrease interest income</a:t>
                      </a: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indent="0" algn="ctr" defTabSz="10186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77950" algn="dec"/>
                        </a:tabLst>
                        <a:defRPr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($1.4)</a:t>
                      </a: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163508"/>
                  </a:ext>
                </a:extLst>
              </a:tr>
              <a:tr h="27350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027113" indent="-1027113"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	Decrease miscellaneous income</a:t>
                      </a: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indent="0" algn="ctr" defTabSz="10186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77950" algn="dec"/>
                        </a:tabLst>
                        <a:defRPr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($1.0)</a:t>
                      </a: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090414"/>
                  </a:ext>
                </a:extLst>
              </a:tr>
              <a:tr h="27350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1027113" indent="-1027113"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	Decrease revenue from independent charters</a:t>
                      </a: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indent="0" algn="ctr" defTabSz="101863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77950" algn="dec"/>
                        </a:tabLst>
                        <a:defRPr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($1.0)</a:t>
                      </a: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625965"/>
                  </a:ext>
                </a:extLst>
              </a:tr>
              <a:tr h="27350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                                                                                       TOTAL</a:t>
                      </a: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$24.9</a:t>
                      </a: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32346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AA18264-22A8-4BB8-9904-C3C735556CDC}"/>
              </a:ext>
            </a:extLst>
          </p:cNvPr>
          <p:cNvSpPr txBox="1"/>
          <p:nvPr/>
        </p:nvSpPr>
        <p:spPr>
          <a:xfrm>
            <a:off x="1352577" y="1056321"/>
            <a:ext cx="5058478" cy="806824"/>
          </a:xfrm>
          <a:prstGeom prst="rect">
            <a:avLst/>
          </a:prstGeom>
        </p:spPr>
        <p:txBody>
          <a:bodyPr vert="horz" wrap="none" lIns="80682" tIns="40341" rIns="80682" bIns="40341" rtlCol="0" anchor="ctr">
            <a:normAutofit/>
          </a:bodyPr>
          <a:lstStyle/>
          <a:p>
            <a:pPr marL="0" marR="0" lvl="0" indent="0" defTabSz="806867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Revenue Changes - Unrestricted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4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2026-27 General Fund Expenditures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45</a:t>
            </a:fld>
            <a:endParaRPr lang="en-US" dirty="0"/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7517EC34-A339-4155-AFF9-B8ED8776B4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966992"/>
              </p:ext>
            </p:extLst>
          </p:nvPr>
        </p:nvGraphicFramePr>
        <p:xfrm>
          <a:off x="7934123" y="2008300"/>
          <a:ext cx="38862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Worksheet" r:id="rId3" imgW="3886110" imgH="1676493" progId="Excel.Sheet.8">
                  <p:embed/>
                </p:oleObj>
              </mc:Choice>
              <mc:Fallback>
                <p:oleObj name="Worksheet" r:id="rId3" imgW="3886110" imgH="1676493" progId="Excel.Sheet.8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7517EC34-A339-4155-AFF9-B8ED8776B4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4123" y="2008300"/>
                        <a:ext cx="3886200" cy="16764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0154A8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97BFEA1-4055-435B-A1A0-34DC3EA679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990028"/>
              </p:ext>
            </p:extLst>
          </p:nvPr>
        </p:nvGraphicFramePr>
        <p:xfrm>
          <a:off x="-1031346" y="1481627"/>
          <a:ext cx="9801226" cy="4657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2887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TRUSD LCAP Expenditures by Goal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C0354388-8779-4970-AE8B-77BD9013F3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1052862"/>
              </p:ext>
            </p:extLst>
          </p:nvPr>
        </p:nvGraphicFramePr>
        <p:xfrm>
          <a:off x="-1141146" y="982782"/>
          <a:ext cx="9551220" cy="552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D39B24-D2CE-4304-B61E-AED3767CF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484" y="982782"/>
            <a:ext cx="4499811" cy="5503420"/>
          </a:xfrm>
        </p:spPr>
        <p:txBody>
          <a:bodyPr tIns="91440" bIns="91440">
            <a:normAutofit/>
          </a:bodyPr>
          <a:lstStyle/>
          <a:p>
            <a:pPr marL="109728" indent="0" algn="ctr">
              <a:buNone/>
            </a:pPr>
            <a:r>
              <a:rPr 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1</a:t>
            </a:r>
          </a:p>
          <a:p>
            <a:pPr marL="109728" indent="0" algn="ctr">
              <a:spcAft>
                <a:spcPts val="600"/>
              </a:spcAft>
              <a:buNone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Academic Achievement                                   and Decrease Disproportionalities</a:t>
            </a:r>
          </a:p>
          <a:p>
            <a:pPr marL="109728" indent="0" algn="ctr">
              <a:buNone/>
            </a:pPr>
            <a:r>
              <a:rPr 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2</a:t>
            </a:r>
          </a:p>
          <a:p>
            <a:pPr marL="109728" indent="0" algn="ctr">
              <a:spcAft>
                <a:spcPts val="600"/>
              </a:spcAft>
              <a:buNone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All Students Graduate College and Career Ready</a:t>
            </a:r>
          </a:p>
          <a:p>
            <a:pPr marL="109728" indent="0" algn="ctr">
              <a:buNone/>
            </a:pPr>
            <a:r>
              <a:rPr 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3</a:t>
            </a:r>
          </a:p>
          <a:p>
            <a:pPr marL="109728" indent="0" algn="ctr">
              <a:spcAft>
                <a:spcPts val="600"/>
              </a:spcAft>
              <a:buNone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Culture and Climate through increased     Student Engagement</a:t>
            </a:r>
          </a:p>
          <a:p>
            <a:pPr marL="109728" indent="0" algn="ctr">
              <a:buNone/>
            </a:pPr>
            <a:r>
              <a:rPr 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4</a:t>
            </a:r>
          </a:p>
          <a:p>
            <a:pPr marL="109728" indent="0" algn="ctr">
              <a:spcAft>
                <a:spcPts val="600"/>
              </a:spcAft>
              <a:buNone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Parent Engagement</a:t>
            </a:r>
          </a:p>
          <a:p>
            <a:pPr marL="109728" indent="0" algn="ctr">
              <a:buNone/>
            </a:pPr>
            <a:r>
              <a:rPr 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5</a:t>
            </a:r>
          </a:p>
          <a:p>
            <a:pPr marL="109728" indent="0" algn="ctr">
              <a:spcAft>
                <a:spcPts val="600"/>
              </a:spcAft>
              <a:buNone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Facilities that are Clean, Safe                             and Conducive to Student Learning</a:t>
            </a:r>
          </a:p>
          <a:p>
            <a:pPr marL="109728" indent="0" algn="ctr">
              <a:buNone/>
            </a:pPr>
            <a:r>
              <a:rPr 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6</a:t>
            </a:r>
          </a:p>
          <a:p>
            <a:pPr marL="109728" indent="0" algn="ctr">
              <a:spcAft>
                <a:spcPts val="1200"/>
              </a:spcAft>
              <a:buNone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ELA and Math Academic Achievement                                 for Students with Disabilities</a:t>
            </a:r>
          </a:p>
          <a:p>
            <a:pPr marL="109728" indent="0" algn="ctr">
              <a:buNone/>
            </a:pPr>
            <a:r>
              <a:rPr 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 7-10</a:t>
            </a:r>
          </a:p>
          <a:p>
            <a:pPr marL="109728" indent="0" algn="ctr">
              <a:spcAft>
                <a:spcPts val="1200"/>
              </a:spcAft>
              <a:buNone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Equity Multiplier Focus Goals</a:t>
            </a:r>
          </a:p>
          <a:p>
            <a:pPr marL="109728" indent="0" algn="ctr">
              <a:buNone/>
            </a:pPr>
            <a:r>
              <a:rPr lang="en-US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11</a:t>
            </a:r>
          </a:p>
          <a:p>
            <a:pPr marL="109728" indent="0" algn="ctr">
              <a:spcAft>
                <a:spcPts val="1200"/>
              </a:spcAft>
              <a:buNone/>
            </a:pPr>
            <a:r>
              <a:rPr 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Recruit, Hire, and Retain High Quality Staff</a:t>
            </a:r>
          </a:p>
          <a:p>
            <a:pPr marL="109728" indent="0" algn="ctr">
              <a:spcAft>
                <a:spcPts val="1200"/>
              </a:spcAft>
              <a:buNone/>
            </a:pP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77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Estimated Actuals 2025-26 vs. </a:t>
            </a:r>
            <a:br>
              <a:rPr lang="en-US" dirty="0"/>
            </a:br>
            <a:r>
              <a:rPr lang="en-US" dirty="0"/>
              <a:t>Proposed Budget 2026-27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47</a:t>
            </a:fld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B1B8F672-8CCC-4356-A6CE-FF621BC8AE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7114562"/>
              </p:ext>
            </p:extLst>
          </p:nvPr>
        </p:nvGraphicFramePr>
        <p:xfrm>
          <a:off x="857250" y="1262805"/>
          <a:ext cx="10337801" cy="353570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168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9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815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Increase/(Decrease)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(In</a:t>
                      </a:r>
                      <a:r>
                        <a:rPr lang="en-US" sz="1600" b="0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Millions)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10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Certificated</a:t>
                      </a:r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Salaries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indent="-112713" algn="l" defTabSz="1018637" rtl="0" eaLnBrk="1" fontAlgn="b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    Step &amp; Column, 3% salary increase, 6th period pay increase, class size overage payment increases, hour rate increase, &amp; teachers for Northlake School and TK</a:t>
                      </a:r>
                    </a:p>
                    <a:p>
                      <a:pPr marL="0" marR="0" indent="-112713" algn="l" defTabSz="1018637" rtl="0" eaLnBrk="1" fontAlgn="b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     </a:t>
                      </a:r>
                      <a:r>
                        <a:rPr kumimoji="0" lang="en-US" sz="15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F0302020204030204"/>
                          <a:ea typeface="+mn-ea"/>
                          <a:cs typeface="+mn-cs"/>
                        </a:rPr>
                        <a:t> No teacher offset to one-time block grant</a:t>
                      </a:r>
                    </a:p>
                    <a:p>
                      <a:pPr marL="0" marR="0" indent="-112713" algn="l" defTabSz="1018637" rtl="0" eaLnBrk="1" fontAlgn="b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     </a:t>
                      </a:r>
                    </a:p>
                    <a:p>
                      <a:pPr marL="0" marR="0" indent="-112713" algn="l" defTabSz="1018637" rtl="0" eaLnBrk="1" fontAlgn="b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500" b="0" i="0" u="none" strike="noStrike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$13.6</a:t>
                      </a:r>
                    </a:p>
                    <a:p>
                      <a:pPr marL="0" algn="ctr" defTabSz="914400" rtl="0" eaLnBrk="1" fontAlgn="b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100" b="0" i="0" u="none" strike="noStrike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$5.1</a:t>
                      </a:r>
                    </a:p>
                    <a:p>
                      <a:pPr marL="0" algn="ctr" defTabSz="914400" rtl="0" eaLnBrk="1" fontAlgn="b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500" b="0" i="0" u="none" strike="noStrike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245" marR="9245" marT="9525" marB="0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58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Classified</a:t>
                      </a:r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Salaries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0" marR="0" indent="-112713" algn="l" defTabSz="1018637" rtl="0" eaLnBrk="1" fontAlgn="b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    </a:t>
                      </a:r>
                      <a:r>
                        <a:rPr kumimoji="0" lang="en-US" sz="15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Step &amp; Column, 3% salary increase &amp; positions for TK classes     </a:t>
                      </a:r>
                      <a:endParaRPr lang="en-US" sz="2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245" marR="9245" marT="9525" marB="0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kumimoji="0" lang="en-US" sz="1500" b="0" i="0" u="none" strike="noStrike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F0302020204030204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kumimoji="0" lang="en-US" sz="15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F0302020204030204"/>
                          <a:ea typeface="+mn-ea"/>
                          <a:cs typeface="+mn-cs"/>
                        </a:rPr>
                        <a:t>$2.6</a:t>
                      </a:r>
                    </a:p>
                  </a:txBody>
                  <a:tcPr marL="9245" marR="9245" marT="9525" marB="0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87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Employee</a:t>
                      </a:r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Benefits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  <a:p>
                      <a:pPr marL="1027113" indent="-1027113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    Health benefits increase, PERS increase, &amp; increase from salary increases</a:t>
                      </a:r>
                    </a:p>
                    <a:p>
                      <a:pPr marL="1027113" indent="-1027113" algn="l" fontAlgn="b"/>
                      <a:endParaRPr lang="en-US" sz="2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245" marR="9245" marT="9525" marB="0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kumimoji="0" lang="en-US" sz="1500" b="0" i="0" u="none" strike="noStrike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F0302020204030204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kumimoji="0" lang="en-US" sz="15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F0302020204030204"/>
                          <a:ea typeface="+mn-ea"/>
                          <a:cs typeface="+mn-cs"/>
                        </a:rPr>
                        <a:t>$9.7</a:t>
                      </a:r>
                    </a:p>
                  </a:txBody>
                  <a:tcPr marL="9245" marR="9245" marT="9525" marB="0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30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                                                                                                                            SUBTOTAL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245" marR="9245" marT="9525" marB="0" anchor="ctr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$31.0</a:t>
                      </a:r>
                    </a:p>
                  </a:txBody>
                  <a:tcPr marL="9245" marR="9245" marT="9525" marB="0" anchor="ctr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ACE433-44D7-40C4-9A76-A7D0C1F13523}"/>
              </a:ext>
            </a:extLst>
          </p:cNvPr>
          <p:cNvSpPr txBox="1"/>
          <p:nvPr/>
        </p:nvSpPr>
        <p:spPr>
          <a:xfrm>
            <a:off x="1335324" y="1152785"/>
            <a:ext cx="5058478" cy="806824"/>
          </a:xfrm>
          <a:prstGeom prst="rect">
            <a:avLst/>
          </a:prstGeom>
        </p:spPr>
        <p:txBody>
          <a:bodyPr vert="horz" wrap="none" lIns="80682" tIns="40341" rIns="80682" bIns="40341" rtlCol="0" anchor="ctr">
            <a:normAutofit/>
          </a:bodyPr>
          <a:lstStyle/>
          <a:p>
            <a:pPr marL="0" marR="0" lvl="0" indent="0" defTabSz="806867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Expenditure Changes - Unrestricted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Estimated Actuals 2025-26 vs. </a:t>
            </a:r>
            <a:br>
              <a:rPr lang="en-US" dirty="0"/>
            </a:br>
            <a:r>
              <a:rPr lang="en-US" dirty="0"/>
              <a:t>Proposed Budget 2026-27 (Continued)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48</a:t>
            </a:fld>
            <a:endParaRPr lang="en-US" dirty="0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B1B8F672-8CCC-4356-A6CE-FF621BC8AE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7379891"/>
              </p:ext>
            </p:extLst>
          </p:nvPr>
        </p:nvGraphicFramePr>
        <p:xfrm>
          <a:off x="1224902" y="1293802"/>
          <a:ext cx="10337801" cy="355245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168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9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815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endParaRPr lang="en-US" sz="15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Increase/(Decrease)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(In</a:t>
                      </a:r>
                      <a:r>
                        <a:rPr lang="en-US" sz="1500" b="0" i="0" u="none" strike="noStrik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Millions)</a:t>
                      </a:r>
                      <a:endParaRPr lang="en-US" sz="1500" b="0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6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1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Materials &amp; Supplies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marL="1027113" indent="-1027113"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   Increase for textbook adoption</a:t>
                      </a:r>
                      <a:endParaRPr lang="en-US" sz="2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marL="1027113" indent="-1027113" algn="l" fontAlgn="b"/>
                      <a:endParaRPr lang="en-US" sz="2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kumimoji="0" lang="en-US" sz="1500" b="0" i="0" u="none" strike="noStrike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F0302020204030204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kumimoji="0" lang="en-US" sz="15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F0302020204030204"/>
                          <a:ea typeface="+mn-ea"/>
                          <a:cs typeface="+mn-cs"/>
                        </a:rPr>
                        <a:t>$1.9</a:t>
                      </a:r>
                    </a:p>
                  </a:txBody>
                  <a:tcPr marL="9245" marR="9245" marT="9525" marB="0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560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Services </a:t>
                      </a:r>
                    </a:p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   Removed various one-time departmental service agreements</a:t>
                      </a:r>
                    </a:p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kumimoji="0" lang="en-US" sz="1500" b="0" i="0" u="none" strike="noStrike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F0302020204030204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kumimoji="0" lang="en-US" sz="15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F0302020204030204"/>
                          <a:ea typeface="+mn-ea"/>
                          <a:cs typeface="+mn-cs"/>
                        </a:rPr>
                        <a:t>($3.0)</a:t>
                      </a:r>
                    </a:p>
                  </a:txBody>
                  <a:tcPr marL="9245" marR="9245" marT="9525" marB="0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41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Capital</a:t>
                      </a:r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Outlay &amp; Other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   Facility Projects </a:t>
                      </a:r>
                    </a:p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   Less Indirect from categorical programs</a:t>
                      </a:r>
                    </a:p>
                    <a:p>
                      <a:pPr algn="l" fontAlgn="b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F03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F0302020204030204"/>
                          <a:ea typeface="+mn-ea"/>
                          <a:cs typeface="+mn-cs"/>
                        </a:rPr>
                        <a:t>$3.3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F0302020204030204"/>
                          <a:ea typeface="+mn-ea"/>
                          <a:cs typeface="+mn-cs"/>
                        </a:rPr>
                        <a:t>$0.5</a:t>
                      </a:r>
                      <a:endParaRPr lang="en-US" sz="1500" b="0" i="0" u="none" strike="noStrike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45" marR="9245" marT="9525" marB="0" anchor="ctr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5741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r>
                        <a:rPr lang="en-US" sz="1500" b="0" i="0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Other Outgo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   Transfers to Fund 40 reduced</a:t>
                      </a:r>
                    </a:p>
                    <a:p>
                      <a:pPr algn="l" fontAlgn="b"/>
                      <a:endParaRPr lang="en-US" sz="2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b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F0302020204030204"/>
                          <a:ea typeface="+mn-ea"/>
                          <a:cs typeface="+mn-cs"/>
                        </a:rPr>
                        <a:t>($16.1)</a:t>
                      </a:r>
                    </a:p>
                  </a:txBody>
                  <a:tcPr marL="9245" marR="9245" marT="9525" marB="0" anchor="ctr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9130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 fontAlgn="b"/>
                      <a:r>
                        <a:rPr lang="en-US" sz="1600" b="1" i="0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                                                                                                                                  TOTAL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245" marR="9245" marT="9525" marB="0" anchor="ctr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$17.6</a:t>
                      </a:r>
                    </a:p>
                  </a:txBody>
                  <a:tcPr marL="9245" marR="9245" marT="9525" marB="0" anchor="ctr">
                    <a:lnL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6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68EB73C-5AC4-447E-96E5-B8083E731CF0}"/>
              </a:ext>
            </a:extLst>
          </p:cNvPr>
          <p:cNvSpPr txBox="1"/>
          <p:nvPr/>
        </p:nvSpPr>
        <p:spPr>
          <a:xfrm>
            <a:off x="1335324" y="1152785"/>
            <a:ext cx="5058478" cy="806824"/>
          </a:xfrm>
          <a:prstGeom prst="rect">
            <a:avLst/>
          </a:prstGeom>
        </p:spPr>
        <p:txBody>
          <a:bodyPr vert="horz" wrap="none" lIns="80682" tIns="40341" rIns="80682" bIns="40341" rtlCol="0" anchor="ctr">
            <a:normAutofit/>
          </a:bodyPr>
          <a:lstStyle/>
          <a:p>
            <a:pPr marL="0" marR="0" lvl="0" indent="0" defTabSz="806867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Expenditure Changes - Unrestricted</a:t>
            </a:r>
            <a:endParaRPr kumimoji="0" lang="en-US" sz="2400" b="0" i="0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erpet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LCFF Funding Per ADA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49</a:t>
            </a:fld>
            <a:endParaRPr lang="en-US" dirty="0"/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63C5E462-BFC3-43AE-9648-8E308C6BF1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5762267"/>
              </p:ext>
            </p:extLst>
          </p:nvPr>
        </p:nvGraphicFramePr>
        <p:xfrm>
          <a:off x="1045259" y="1068625"/>
          <a:ext cx="10648266" cy="5253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74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7B61-E06D-4B2A-A83F-593479E2C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6978" y="5079806"/>
            <a:ext cx="7046198" cy="1378598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2026-27 </a:t>
            </a:r>
            <a:br>
              <a:rPr lang="en-US" sz="5400" dirty="0"/>
            </a:br>
            <a:r>
              <a:rPr lang="en-US" sz="5400" dirty="0"/>
              <a:t>May Revision Proposal</a:t>
            </a:r>
          </a:p>
        </p:txBody>
      </p:sp>
    </p:spTree>
    <p:extLst>
      <p:ext uri="{BB962C8B-B14F-4D97-AF65-F5344CB8AC3E}">
        <p14:creationId xmlns:p14="http://schemas.microsoft.com/office/powerpoint/2010/main" val="238692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Multi-Year Projection (MYP)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50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6762D5C-F21B-4EE4-B41C-671F111E3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121897"/>
              </p:ext>
            </p:extLst>
          </p:nvPr>
        </p:nvGraphicFramePr>
        <p:xfrm>
          <a:off x="956389" y="1137092"/>
          <a:ext cx="10238664" cy="484814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685488">
                  <a:extLst>
                    <a:ext uri="{9D8B030D-6E8A-4147-A177-3AD203B41FA5}">
                      <a16:colId xmlns:a16="http://schemas.microsoft.com/office/drawing/2014/main" val="3403947498"/>
                    </a:ext>
                  </a:extLst>
                </a:gridCol>
                <a:gridCol w="1388294">
                  <a:extLst>
                    <a:ext uri="{9D8B030D-6E8A-4147-A177-3AD203B41FA5}">
                      <a16:colId xmlns:a16="http://schemas.microsoft.com/office/drawing/2014/main" val="2611382679"/>
                    </a:ext>
                  </a:extLst>
                </a:gridCol>
                <a:gridCol w="1388294">
                  <a:extLst>
                    <a:ext uri="{9D8B030D-6E8A-4147-A177-3AD203B41FA5}">
                      <a16:colId xmlns:a16="http://schemas.microsoft.com/office/drawing/2014/main" val="3438283149"/>
                    </a:ext>
                  </a:extLst>
                </a:gridCol>
                <a:gridCol w="1388294">
                  <a:extLst>
                    <a:ext uri="{9D8B030D-6E8A-4147-A177-3AD203B41FA5}">
                      <a16:colId xmlns:a16="http://schemas.microsoft.com/office/drawing/2014/main" val="490324115"/>
                    </a:ext>
                  </a:extLst>
                </a:gridCol>
                <a:gridCol w="1388294">
                  <a:extLst>
                    <a:ext uri="{9D8B030D-6E8A-4147-A177-3AD203B41FA5}">
                      <a16:colId xmlns:a16="http://schemas.microsoft.com/office/drawing/2014/main" val="3710871193"/>
                    </a:ext>
                  </a:extLst>
                </a:gridCol>
              </a:tblGrid>
              <a:tr h="440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2025-26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2026-27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2027-28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2028-29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675470"/>
                  </a:ext>
                </a:extLst>
              </a:tr>
              <a:tr h="440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Average Daily Attendance (ADA) - Funded </a:t>
                      </a:r>
                    </a:p>
                    <a:p>
                      <a:pPr algn="l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(including charters)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22,805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23,416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23,463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23,463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50976"/>
                  </a:ext>
                </a:extLst>
              </a:tr>
              <a:tr h="440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Funded LCFF ADA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Prior Year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Current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Current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Current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436696"/>
                  </a:ext>
                </a:extLst>
              </a:tr>
              <a:tr h="440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Statutory COLA &amp; Augmentation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2.30%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2.87% + 1.44%</a:t>
                      </a:r>
                    </a:p>
                    <a:p>
                      <a:pPr marL="0" algn="ctr" rtl="0" eaLnBrk="1" fontAlgn="b" latinLnBrk="0" hangingPunct="1"/>
                      <a:r>
                        <a:rPr kumimoji="0" lang="en-US" sz="10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(4.31%)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3.30%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en-US" sz="14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3.09%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592971"/>
                  </a:ext>
                </a:extLst>
              </a:tr>
              <a:tr h="440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Step and Column - Certificated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1.4%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61911"/>
                  </a:ext>
                </a:extLst>
              </a:tr>
              <a:tr h="440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Step - Classified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1.85%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5387537"/>
                  </a:ext>
                </a:extLst>
              </a:tr>
              <a:tr h="440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STRS Employer Rates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19.10%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19.10%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19.10%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19.10%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840786"/>
                  </a:ext>
                </a:extLst>
              </a:tr>
              <a:tr h="440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PERS Employer Rates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26.81%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26.40%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26.80%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25.90%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164863"/>
                  </a:ext>
                </a:extLst>
              </a:tr>
              <a:tr h="440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Lottery  Revenue – Unrestricted per ADA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$190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$190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$190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$190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7463126"/>
                  </a:ext>
                </a:extLst>
              </a:tr>
              <a:tr h="440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Lottery Revenue – Restricted per ADA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$82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$82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$82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$82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611287"/>
                  </a:ext>
                </a:extLst>
              </a:tr>
              <a:tr h="440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California Consumer Price Index (CPI)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3.25%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3.76%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3.18%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2.76%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078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6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MYP Assumptions and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C2F3D9-D686-4C4D-8FC8-06F4E6497340}"/>
              </a:ext>
            </a:extLst>
          </p:cNvPr>
          <p:cNvSpPr txBox="1">
            <a:spLocks/>
          </p:cNvSpPr>
          <p:nvPr/>
        </p:nvSpPr>
        <p:spPr>
          <a:xfrm>
            <a:off x="307098" y="998507"/>
            <a:ext cx="6633198" cy="4636749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>
                  <a:lumMod val="75000"/>
                </a:schemeClr>
              </a:buClr>
              <a:buFont typeface="Georgia"/>
              <a:buChar char="•"/>
              <a:defRPr kumimoji="0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Georgia"/>
              <a:buChar char="▫"/>
              <a:defRPr kumimoji="0" sz="2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spcAft>
                <a:spcPts val="600"/>
              </a:spcAft>
              <a:buFont typeface="Georgia"/>
              <a:buNone/>
            </a:pPr>
            <a:r>
              <a:rPr lang="en-US" sz="2400" u="sng" dirty="0"/>
              <a:t>2027-28</a:t>
            </a:r>
          </a:p>
          <a:p>
            <a:r>
              <a:rPr lang="en-US" sz="2200" dirty="0">
                <a:solidFill>
                  <a:schemeClr val="tx1"/>
                </a:solidFill>
              </a:rPr>
              <a:t>LCFF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“Funded” and actual ADA increase of 50</a:t>
            </a:r>
          </a:p>
          <a:p>
            <a:pPr lvl="1"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</a:rPr>
              <a:t>No change to Charter ADA</a:t>
            </a:r>
          </a:p>
          <a:p>
            <a:r>
              <a:rPr lang="en-US" sz="2200" dirty="0">
                <a:solidFill>
                  <a:schemeClr val="tx1"/>
                </a:solidFill>
              </a:rPr>
              <a:t>Interest income reduced $500k</a:t>
            </a:r>
          </a:p>
          <a:p>
            <a:r>
              <a:rPr lang="en-US" sz="2200" dirty="0">
                <a:solidFill>
                  <a:schemeClr val="tx1"/>
                </a:solidFill>
              </a:rPr>
              <a:t>$8.4M contribution increase for special education (decrease to revenue)</a:t>
            </a:r>
          </a:p>
          <a:p>
            <a:r>
              <a:rPr lang="en-US" sz="2200" dirty="0">
                <a:solidFill>
                  <a:schemeClr val="tx1"/>
                </a:solidFill>
              </a:rPr>
              <a:t>Salaries/Benefits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No salary increase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8% health contribution increase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2 additional teachers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tx1"/>
                </a:solidFill>
              </a:rPr>
              <a:t>3% increase for inflation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tx1"/>
                </a:solidFill>
              </a:rPr>
              <a:t>$4.0M less toward Capital Outlay Projects</a:t>
            </a:r>
          </a:p>
          <a:p>
            <a:r>
              <a:rPr lang="en-US" sz="2200" dirty="0">
                <a:solidFill>
                  <a:schemeClr val="tx1"/>
                </a:solidFill>
              </a:rPr>
              <a:t>One-time expenditure carryovers removed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313FD2-F897-4DD6-B10E-7B30F1A25785}"/>
              </a:ext>
            </a:extLst>
          </p:cNvPr>
          <p:cNvSpPr txBox="1">
            <a:spLocks/>
          </p:cNvSpPr>
          <p:nvPr/>
        </p:nvSpPr>
        <p:spPr>
          <a:xfrm>
            <a:off x="6096000" y="1010538"/>
            <a:ext cx="5966469" cy="4741676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>
                  <a:lumMod val="75000"/>
                </a:schemeClr>
              </a:buClr>
              <a:buFont typeface="Georgia"/>
              <a:buChar char="•"/>
              <a:defRPr kumimoji="0" sz="2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>
                  <a:lumMod val="75000"/>
                </a:schemeClr>
              </a:buClr>
              <a:buFont typeface="Georgia"/>
              <a:buChar char="▫"/>
              <a:defRPr kumimoji="0" sz="26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1">
                  <a:lumMod val="50000"/>
                </a:schemeClr>
              </a:buClr>
              <a:buFont typeface="Wingdings 2" panose="05020102010507070707" pitchFamily="18" charset="2"/>
              <a:buChar char="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spcAft>
                <a:spcPts val="600"/>
              </a:spcAft>
              <a:buFont typeface="Georgia"/>
              <a:buNone/>
            </a:pPr>
            <a:r>
              <a:rPr lang="en-US" sz="2200" u="sng" dirty="0"/>
              <a:t>2028-29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tx1"/>
                </a:solidFill>
              </a:rPr>
              <a:t>LCFF</a:t>
            </a:r>
          </a:p>
          <a:p>
            <a:pPr lvl="1"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</a:rPr>
              <a:t>No change to TRUSD ADA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</a:rPr>
              <a:t>No change to Charter ADA</a:t>
            </a:r>
          </a:p>
          <a:p>
            <a:pPr>
              <a:lnSpc>
                <a:spcPct val="90000"/>
              </a:lnSpc>
              <a:spcAft>
                <a:spcPts val="300"/>
              </a:spcAft>
            </a:pPr>
            <a:r>
              <a:rPr lang="en-US" sz="2200" dirty="0">
                <a:solidFill>
                  <a:schemeClr val="tx1"/>
                </a:solidFill>
              </a:rPr>
              <a:t>Interest income reduced $1M</a:t>
            </a:r>
          </a:p>
          <a:p>
            <a:r>
              <a:rPr lang="en-US" sz="2200" dirty="0">
                <a:solidFill>
                  <a:schemeClr val="tx1"/>
                </a:solidFill>
              </a:rPr>
              <a:t>Salaries/Benefits </a:t>
            </a:r>
          </a:p>
          <a:p>
            <a:pPr lvl="1"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</a:rPr>
              <a:t>No salary increase</a:t>
            </a:r>
          </a:p>
          <a:p>
            <a:pPr lvl="1">
              <a:spcAft>
                <a:spcPts val="600"/>
              </a:spcAft>
            </a:pPr>
            <a:r>
              <a:rPr lang="en-US" sz="1700" dirty="0">
                <a:solidFill>
                  <a:schemeClr val="tx1"/>
                </a:solidFill>
              </a:rPr>
              <a:t>8% health contribution increase</a:t>
            </a:r>
          </a:p>
          <a:p>
            <a:pPr lvl="1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$2.4M Certificated positions shifted from one-time funds back to unrestricted</a:t>
            </a:r>
            <a:endParaRPr lang="en-US" sz="1700" dirty="0">
              <a:solidFill>
                <a:schemeClr val="tx1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tx1"/>
                </a:solidFill>
              </a:rPr>
              <a:t>$1.8M increase service agreements </a:t>
            </a:r>
            <a:r>
              <a:rPr lang="en-US" sz="2000" dirty="0">
                <a:solidFill>
                  <a:schemeClr val="tx1"/>
                </a:solidFill>
              </a:rPr>
              <a:t>shifted from one-time funds back to unrestricted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tx1"/>
                </a:solidFill>
              </a:rPr>
              <a:t>3% increase for inflation</a:t>
            </a:r>
          </a:p>
          <a:p>
            <a:pPr>
              <a:spcAft>
                <a:spcPts val="300"/>
              </a:spcAft>
            </a:pPr>
            <a:r>
              <a:rPr lang="en-US" sz="2200" dirty="0">
                <a:solidFill>
                  <a:schemeClr val="tx1"/>
                </a:solidFill>
              </a:rPr>
              <a:t>One-time expenditure carryovers removed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74C92D-26F0-4A0E-8AB9-DCF6EACB7A86}"/>
              </a:ext>
            </a:extLst>
          </p:cNvPr>
          <p:cNvSpPr/>
          <p:nvPr/>
        </p:nvSpPr>
        <p:spPr>
          <a:xfrm>
            <a:off x="4192169" y="5480498"/>
            <a:ext cx="3807662" cy="757990"/>
          </a:xfrm>
          <a:prstGeom prst="rect">
            <a:avLst/>
          </a:prstGeom>
          <a:solidFill>
            <a:schemeClr val="bg1"/>
          </a:solidFill>
          <a:ln w="47625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General Fund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1% salary increase = $3.4M</a:t>
            </a:r>
          </a:p>
        </p:txBody>
      </p:sp>
    </p:spTree>
    <p:extLst>
      <p:ext uri="{BB962C8B-B14F-4D97-AF65-F5344CB8AC3E}">
        <p14:creationId xmlns:p14="http://schemas.microsoft.com/office/powerpoint/2010/main" val="344723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Fund Multi-Year Projection (MYP)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52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B0D2FEF-9DEE-4CD7-B7C4-D91C14929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608393"/>
              </p:ext>
            </p:extLst>
          </p:nvPr>
        </p:nvGraphicFramePr>
        <p:xfrm>
          <a:off x="358804" y="1110570"/>
          <a:ext cx="11438456" cy="490118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5396592">
                  <a:extLst>
                    <a:ext uri="{9D8B030D-6E8A-4147-A177-3AD203B41FA5}">
                      <a16:colId xmlns:a16="http://schemas.microsoft.com/office/drawing/2014/main" val="3403947498"/>
                    </a:ext>
                  </a:extLst>
                </a:gridCol>
                <a:gridCol w="1510466">
                  <a:extLst>
                    <a:ext uri="{9D8B030D-6E8A-4147-A177-3AD203B41FA5}">
                      <a16:colId xmlns:a16="http://schemas.microsoft.com/office/drawing/2014/main" val="2611382679"/>
                    </a:ext>
                  </a:extLst>
                </a:gridCol>
                <a:gridCol w="1510466">
                  <a:extLst>
                    <a:ext uri="{9D8B030D-6E8A-4147-A177-3AD203B41FA5}">
                      <a16:colId xmlns:a16="http://schemas.microsoft.com/office/drawing/2014/main" val="3438283149"/>
                    </a:ext>
                  </a:extLst>
                </a:gridCol>
                <a:gridCol w="1510466">
                  <a:extLst>
                    <a:ext uri="{9D8B030D-6E8A-4147-A177-3AD203B41FA5}">
                      <a16:colId xmlns:a16="http://schemas.microsoft.com/office/drawing/2014/main" val="490324115"/>
                    </a:ext>
                  </a:extLst>
                </a:gridCol>
                <a:gridCol w="1510466">
                  <a:extLst>
                    <a:ext uri="{9D8B030D-6E8A-4147-A177-3AD203B41FA5}">
                      <a16:colId xmlns:a16="http://schemas.microsoft.com/office/drawing/2014/main" val="4051799024"/>
                    </a:ext>
                  </a:extLst>
                </a:gridCol>
              </a:tblGrid>
              <a:tr h="3493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(In Millions)</a:t>
                      </a:r>
                    </a:p>
                  </a:txBody>
                  <a:tcPr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Estimated Actuals</a:t>
                      </a:r>
                    </a:p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2025-26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Proposed Budget</a:t>
                      </a:r>
                    </a:p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2026-27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Projection</a:t>
                      </a:r>
                    </a:p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2027-28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Projection</a:t>
                      </a:r>
                    </a:p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2028-29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66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67547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Beginning Fund Balance - July 1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$161.9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$122.8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$99.1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$94.1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750976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Revenues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$554.5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$567.0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$574.7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$587.8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59297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Expenditures (Including Transfers)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$593.6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$590.7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$579.7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$587.5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6191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Surplus/(Deficit Spending)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($39.1)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($23.7)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($5.0)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$0.3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38753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Ending Fund Balance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$122.8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$99.1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$94.1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$94.3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6840786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Components of Ending Fund Balance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959495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  Nonspendable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$2.4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$2.4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$2.4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$2.4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565215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  Restricted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$62.5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$37.8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$26.1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$24.0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735459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  Committed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$0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744759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  Assigned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$838k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$838k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$838k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$838k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686583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  Unassigned – Economic Uncertainties*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$57.0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$58.0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$64.7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$67.0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121600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9.60%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9.82%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11.16%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11.40%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037935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04B9876-1F0E-48BE-9CD8-DE068FC6E6C4}"/>
              </a:ext>
            </a:extLst>
          </p:cNvPr>
          <p:cNvSpPr txBox="1"/>
          <p:nvPr/>
        </p:nvSpPr>
        <p:spPr>
          <a:xfrm>
            <a:off x="2141492" y="6011754"/>
            <a:ext cx="7909015" cy="3231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500" dirty="0">
                <a:latin typeface="+mj-lt"/>
              </a:rPr>
              <a:t>NOTE: No structural deficit; using carryover fuds.	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5914B-DD95-489B-943F-A541EA2C265D}"/>
              </a:ext>
            </a:extLst>
          </p:cNvPr>
          <p:cNvSpPr txBox="1"/>
          <p:nvPr/>
        </p:nvSpPr>
        <p:spPr>
          <a:xfrm>
            <a:off x="677333" y="5688589"/>
            <a:ext cx="5164667" cy="3231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500" dirty="0">
                <a:latin typeface="+mj-lt"/>
              </a:rPr>
              <a:t>*Meets Board Policy Intent for Economic Uncertainties</a:t>
            </a:r>
          </a:p>
        </p:txBody>
      </p:sp>
    </p:spTree>
    <p:extLst>
      <p:ext uri="{BB962C8B-B14F-4D97-AF65-F5344CB8AC3E}">
        <p14:creationId xmlns:p14="http://schemas.microsoft.com/office/powerpoint/2010/main" val="40334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Fund Multi-Year Projection (MYP)</a:t>
            </a:r>
            <a:br>
              <a:rPr lang="en-US" dirty="0"/>
            </a:br>
            <a:r>
              <a:rPr lang="en-US" dirty="0"/>
              <a:t>Ending Fund Balance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53</a:t>
            </a:fld>
            <a:endParaRPr lang="en-US" dirty="0"/>
          </a:p>
        </p:txBody>
      </p:sp>
      <p:graphicFrame>
        <p:nvGraphicFramePr>
          <p:cNvPr id="10" name="Content Placeholder 6">
            <a:extLst>
              <a:ext uri="{FF2B5EF4-FFF2-40B4-BE49-F238E27FC236}">
                <a16:creationId xmlns:a16="http://schemas.microsoft.com/office/drawing/2014/main" id="{54F022E4-84FE-43EC-B363-BE48FE98D3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704163"/>
              </p:ext>
            </p:extLst>
          </p:nvPr>
        </p:nvGraphicFramePr>
        <p:xfrm>
          <a:off x="802627" y="982973"/>
          <a:ext cx="10890898" cy="5467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46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One-time Block Grant Funds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048B-70BE-405E-8BD1-39CD58177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One-time Learning Emergency Block Grant (LREBG) funds are available through 06/30/2028.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The $2.4M of positions and $1.8M in service agreements paid by one-time LREBG funds (providing a surplus to unrestricted funds) will shift to unrestricted funds in 2028-29. </a:t>
            </a:r>
          </a:p>
          <a:p>
            <a:pPr>
              <a:spcAft>
                <a:spcPts val="600"/>
              </a:spcAft>
            </a:pPr>
            <a:r>
              <a:rPr lang="en-US" dirty="0"/>
              <a:t>One-time 2025-26 SS &amp; PD Block Grant funds are discretionary and available through 6/30/2029 but are budgeted to be spent by 6/30/2027.  </a:t>
            </a:r>
          </a:p>
          <a:p>
            <a:pPr>
              <a:spcAft>
                <a:spcPts val="600"/>
              </a:spcAft>
            </a:pPr>
            <a:r>
              <a:rPr lang="en-US" dirty="0"/>
              <a:t>Another round of one-time SS &amp; PD discretionary Block Grant funds are proposed for 2026-27 and will be used for technology hardware replacements, a </a:t>
            </a:r>
            <a:r>
              <a:rPr lang="en-US"/>
              <a:t>bus, and </a:t>
            </a:r>
            <a:r>
              <a:rPr lang="en-US" dirty="0"/>
              <a:t>facility projects.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048B-70BE-405E-8BD1-39CD5817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539" y="1090597"/>
            <a:ext cx="11648921" cy="4993576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sz="2600" dirty="0"/>
              <a:t>With additional revenue and budget adjustments, including incorporating compensation increases, 2026-27 presents an essentially balanced budget year for Unrestricted General Fund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Restricted funds are being spent down and there are some one-time unrestricted expenditures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However, economic indicators heed caution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The State is still operating at a deficit and using one-time money to plug ongoing holes, shortchanging Prop 98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Lots of economic uncertainty based on inflationary pressures and potential November ballot measures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Beyond 2026-27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Some surplus for Unrestricted General Fund</a:t>
            </a:r>
          </a:p>
          <a:p>
            <a:pPr lvl="2"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600" dirty="0"/>
              <a:t>We will see what final budget bill from State means for TRUSD</a:t>
            </a:r>
          </a:p>
          <a:p>
            <a:pPr lvl="2"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2600" dirty="0"/>
              <a:t>Also, November ballot measure results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June </a:t>
            </a:r>
            <a:r>
              <a:rPr lang="en-US" sz="2600" dirty="0">
                <a:solidFill>
                  <a:schemeClr val="tx1"/>
                </a:solidFill>
              </a:rPr>
              <a:t>23</a:t>
            </a:r>
            <a:r>
              <a:rPr lang="en-US" sz="2600" baseline="30000" dirty="0">
                <a:solidFill>
                  <a:schemeClr val="tx1"/>
                </a:solidFill>
              </a:rPr>
              <a:t>rd</a:t>
            </a:r>
            <a:r>
              <a:rPr lang="en-US" sz="2600" dirty="0"/>
              <a:t>: Adoption of Proposed 2026-27 Budget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August: TRUSD 45 Day Budget Revision if the State Adopted budget is materially different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September: 2025-26 Unaudited Actuals and 2026-27 Budget Update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Will have State Budget Act and revised revenue projections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297FD5">
                  <a:lumMod val="75000"/>
                </a:srgbClr>
              </a:buClr>
              <a:buSzTx/>
              <a:buFont typeface="Georgia"/>
              <a:buChar char="•"/>
              <a:tabLst/>
              <a:defRPr/>
            </a:pPr>
            <a:r>
              <a:rPr lang="en-US" dirty="0"/>
              <a:t>December: First Interim will be presented to the Board</a:t>
            </a: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629DD1">
                  <a:lumMod val="75000"/>
                </a:srgbClr>
              </a:buClr>
              <a:buSzTx/>
              <a:buFont typeface="Georgia"/>
              <a:buChar char="▫"/>
              <a:tabLst/>
              <a:defRPr/>
            </a:pPr>
            <a:r>
              <a:rPr lang="en-US" dirty="0"/>
              <a:t>Actual Carryover and restricted ending fund balance amounts from 2025-26 will be included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0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7B61-E06D-4B2A-A83F-593479E2C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5751" y="4265047"/>
            <a:ext cx="8695255" cy="730933"/>
          </a:xfrm>
        </p:spPr>
        <p:txBody>
          <a:bodyPr anchor="t" anchorCtr="0">
            <a:noAutofit/>
          </a:bodyPr>
          <a:lstStyle/>
          <a:p>
            <a:pPr algn="r"/>
            <a:r>
              <a:rPr lang="en-US" sz="6000" dirty="0"/>
              <a:t>Thank You! </a:t>
            </a:r>
            <a:br>
              <a:rPr lang="en-US" sz="6000" dirty="0"/>
            </a:br>
            <a:r>
              <a:rPr lang="en-US" sz="6000" dirty="0"/>
              <a:t>Questions?</a:t>
            </a:r>
            <a:br>
              <a:rPr lang="en-US" sz="6000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7002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Acronyms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048B-70BE-405E-8BD1-39CD5817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00055"/>
            <a:ext cx="11743267" cy="5177797"/>
          </a:xfrm>
        </p:spPr>
        <p:txBody>
          <a:bodyPr numCol="2">
            <a:noAutofit/>
          </a:bodyPr>
          <a:lstStyle/>
          <a:p>
            <a:pPr>
              <a:spcAft>
                <a:spcPts val="300"/>
              </a:spcAft>
            </a:pPr>
            <a:r>
              <a:rPr lang="en-US" sz="1500" dirty="0"/>
              <a:t>(A) – Actual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AB – Assembly Bill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ADA – Average Daily Attendance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AI – Artificial Intelligence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CA – California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CALPADS – California Longitudinal Pupil Achievement Data System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CalSTRS – California State Teacher Retirement System</a:t>
            </a:r>
          </a:p>
          <a:p>
            <a:pPr>
              <a:spcAft>
                <a:spcPts val="300"/>
              </a:spcAft>
            </a:pPr>
            <a:r>
              <a:rPr lang="en-US" sz="1500" dirty="0" err="1"/>
              <a:t>CapEx</a:t>
            </a:r>
            <a:r>
              <a:rPr lang="en-US" sz="1500" dirty="0"/>
              <a:t> – Capital Expenditures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solidFill>
                  <a:srgbClr val="072C62"/>
                </a:solidFill>
              </a:rPr>
              <a:t>COE – County Office of Education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COLA – Cost-of-Living Adjustment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CPI – Consumer Price Index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CTA – California Teachers Association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DLI – Dual Language Immersion 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DOF – Department of Finance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(EA) – Estimated Actuals</a:t>
            </a:r>
          </a:p>
          <a:p>
            <a:pPr>
              <a:spcAft>
                <a:spcPts val="300"/>
              </a:spcAft>
            </a:pPr>
            <a:endParaRPr lang="en-US" sz="1500" dirty="0"/>
          </a:p>
          <a:p>
            <a:pPr>
              <a:spcAft>
                <a:spcPts val="300"/>
              </a:spcAft>
            </a:pPr>
            <a:endParaRPr lang="en-US" sz="1500" dirty="0"/>
          </a:p>
          <a:p>
            <a:pPr>
              <a:spcAft>
                <a:spcPts val="300"/>
              </a:spcAft>
            </a:pPr>
            <a:r>
              <a:rPr lang="en-US" sz="1500" dirty="0"/>
              <a:t>EL – English Learner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ELA – English Language Arts                                                             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ERT – Economic Recovery Target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FED – Federal Reserve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FRED – Federal Reserve Economics Data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FY – Fiscal Year 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solidFill>
                  <a:srgbClr val="072C62"/>
                </a:solidFill>
              </a:rPr>
              <a:t>GSA – Grade Span Adjustment 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GDP – Gross Domestic Product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LAO – Legislative Analyst's Office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LCAP – Local Control and Accountability Plan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LCFF – Local Control Funding Formula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LEA – Local Education Agency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LREBG – Learning Recovery Emergency Block Grant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M – Million 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MTSS – Multi-Tiered System of Supports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MYP – Multi-year Projection</a:t>
            </a:r>
          </a:p>
          <a:p>
            <a:pPr marL="109728" indent="0">
              <a:spcAft>
                <a:spcPts val="300"/>
              </a:spcAft>
              <a:buNone/>
            </a:pPr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77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27A2-C92D-4889-937E-39DBD1A4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Acronyms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048B-70BE-405E-8BD1-39CD5817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00055"/>
            <a:ext cx="11743267" cy="5177797"/>
          </a:xfrm>
        </p:spPr>
        <p:txBody>
          <a:bodyPr numCol="2">
            <a:noAutofit/>
          </a:bodyPr>
          <a:lstStyle/>
          <a:p>
            <a:pPr>
              <a:spcAft>
                <a:spcPts val="300"/>
              </a:spcAft>
            </a:pPr>
            <a:r>
              <a:rPr lang="en-US" sz="1500" dirty="0"/>
              <a:t>N/A – Not Applicable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solidFill>
                  <a:srgbClr val="072C62"/>
                </a:solidFill>
              </a:rPr>
              <a:t>NS – Native Speaking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NASDAQ - National Association of Securities Dealers Automated Quotations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OPEC - Organization of the Petroleum Exporting Countries 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(P) – Projected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P-2 – Second Principal Apportionment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solidFill>
                  <a:srgbClr val="072C62"/>
                </a:solidFill>
              </a:rPr>
              <a:t>PD – Professional Development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PERS – Public Employees Retirement System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PIT – Personal Income Tax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PPDL – Paid Pregnancy Disability Leave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PROP – Proposition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PSSSA – Proposition 98 Reserve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REU – Reserve for Economic Uncertainties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S&amp;P – Standard and Poor’s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SACS – Standardized Account Code Structure</a:t>
            </a:r>
          </a:p>
          <a:p>
            <a:pPr>
              <a:spcAft>
                <a:spcPts val="300"/>
              </a:spcAft>
            </a:pPr>
            <a:endParaRPr lang="en-US" sz="1500" dirty="0"/>
          </a:p>
          <a:p>
            <a:pPr>
              <a:spcAft>
                <a:spcPts val="300"/>
              </a:spcAft>
            </a:pPr>
            <a:r>
              <a:rPr lang="en-US" sz="1500" dirty="0"/>
              <a:t>SBAC – Smarter Balanced Assessment Consortium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SCOE – Sacramento County Office of Education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SELPA – Special Education Local Plan Area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SPEC. ED. – Special Education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solidFill>
                  <a:srgbClr val="072C62"/>
                </a:solidFill>
              </a:rPr>
              <a:t>SS – Student Support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SSC – School Services of California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STRS – State Teachers Retirement System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SWD – Students with Disabilities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TK – Transitional Kindergarten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TRUSD – Twin Rivers Unified School District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UCLA – University of California, Los Angeles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UPP – Unduplicated Pupil Percentage</a:t>
            </a:r>
          </a:p>
          <a:p>
            <a:pPr>
              <a:spcAft>
                <a:spcPts val="300"/>
              </a:spcAft>
            </a:pPr>
            <a:r>
              <a:rPr lang="en-US" sz="1500" dirty="0"/>
              <a:t>U.S. – United States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solidFill>
                  <a:srgbClr val="072C62"/>
                </a:solidFill>
              </a:rPr>
              <a:t>WL – World Language</a:t>
            </a:r>
          </a:p>
          <a:p>
            <a:pPr>
              <a:spcAft>
                <a:spcPts val="300"/>
              </a:spcAft>
            </a:pPr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43466C-0F81-4635-A626-7C31BC5B0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26229-2521-765A-B42A-E3901055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Themes for the 2026-27 May Revision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32EAB3-84D6-FFB3-33EB-CB67BEE2F4D9}"/>
              </a:ext>
            </a:extLst>
          </p:cNvPr>
          <p:cNvGrpSpPr/>
          <p:nvPr/>
        </p:nvGrpSpPr>
        <p:grpSpPr>
          <a:xfrm>
            <a:off x="3784349" y="1437998"/>
            <a:ext cx="8139066" cy="4701355"/>
            <a:chOff x="0" y="2621725"/>
            <a:chExt cx="12192000" cy="33989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D5DA44-C3AE-3357-7FCE-2E32DDF4A79C}"/>
                </a:ext>
              </a:extLst>
            </p:cNvPr>
            <p:cNvSpPr/>
            <p:nvPr/>
          </p:nvSpPr>
          <p:spPr>
            <a:xfrm>
              <a:off x="0" y="2621725"/>
              <a:ext cx="2808057" cy="3398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>
                <a:spcAft>
                  <a:spcPts val="600"/>
                </a:spcAft>
              </a:pPr>
              <a:r>
                <a:rPr lang="en-US" sz="1500" b="1" dirty="0"/>
                <a:t>Projects significant personal income tax (PIT) growth fueled by capital gains in the current year and moderating in the budget year</a:t>
              </a:r>
            </a:p>
            <a:p>
              <a:pPr marL="285750" lvl="2" indent="-28575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sz="1500" b="1" dirty="0"/>
                <a:t>This eliminates projected ongoing deficits while providing budget stability that will last after he leaves office, if his forecast holds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C97293B-CFAF-3F80-CFB6-6C908774D41F}"/>
                </a:ext>
              </a:extLst>
            </p:cNvPr>
            <p:cNvSpPr/>
            <p:nvPr/>
          </p:nvSpPr>
          <p:spPr>
            <a:xfrm>
              <a:off x="2808057" y="3770152"/>
              <a:ext cx="2438400" cy="225057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>
                <a:spcAft>
                  <a:spcPts val="600"/>
                </a:spcAft>
              </a:pPr>
              <a:r>
                <a:rPr lang="en-US" sz="1500" b="1" dirty="0"/>
                <a:t>Shores up existing programs instead of creating new ones and provides significant one-time discretionary fund preparing education for a rainy day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0A1455-5574-953E-017E-9C9EA67765EA}"/>
                </a:ext>
              </a:extLst>
            </p:cNvPr>
            <p:cNvSpPr/>
            <p:nvPr/>
          </p:nvSpPr>
          <p:spPr>
            <a:xfrm>
              <a:off x="5246456" y="3326152"/>
              <a:ext cx="2438400" cy="269457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>
                <a:spcAft>
                  <a:spcPts val="600"/>
                </a:spcAft>
              </a:pPr>
              <a:r>
                <a:rPr lang="en-US" sz="1500" b="1" dirty="0"/>
                <a:t>Proposes a new benefit to local educational agency (LEA) employees of paid pregnancy disability leave (PPDL), which he proposes to fund through the Local Control Funding Formula (LCFF)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08BDCF-3F07-451A-CAF8-BA53FD804870}"/>
                </a:ext>
              </a:extLst>
            </p:cNvPr>
            <p:cNvSpPr/>
            <p:nvPr/>
          </p:nvSpPr>
          <p:spPr>
            <a:xfrm>
              <a:off x="7684858" y="3931911"/>
              <a:ext cx="2438400" cy="208880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>
                <a:spcAft>
                  <a:spcPts val="600"/>
                </a:spcAft>
              </a:pPr>
              <a:r>
                <a:rPr lang="en-US" sz="1500" b="1" dirty="0"/>
                <a:t>Provides an historic increase to special education funding that surpasses the statewide equalized funding rate proposed in January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2C7444-A1CE-4827-8205-1E3F49497376}"/>
                </a:ext>
              </a:extLst>
            </p:cNvPr>
            <p:cNvSpPr/>
            <p:nvPr/>
          </p:nvSpPr>
          <p:spPr>
            <a:xfrm>
              <a:off x="10123257" y="4115185"/>
              <a:ext cx="2068743" cy="19055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>
                <a:spcAft>
                  <a:spcPts val="600"/>
                </a:spcAft>
              </a:pPr>
              <a:r>
                <a:rPr lang="en-US" sz="1500" b="1" dirty="0"/>
                <a:t>Continues his plan to under appropriate the Proposition 98 minimum guarantee to the tune of </a:t>
              </a:r>
              <a:br>
                <a:rPr lang="en-US" sz="1500" b="1" dirty="0"/>
              </a:br>
              <a:r>
                <a:rPr lang="en-US" sz="1500" b="1" dirty="0"/>
                <a:t>$3.9 billion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17385-2969-F34E-D316-D4B65BCF7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3177D-45B9-8734-65E5-D58990136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857A2A-824F-441B-88B5-0997A42222C6}"/>
              </a:ext>
            </a:extLst>
          </p:cNvPr>
          <p:cNvGrpSpPr/>
          <p:nvPr/>
        </p:nvGrpSpPr>
        <p:grpSpPr>
          <a:xfrm>
            <a:off x="268585" y="1924741"/>
            <a:ext cx="3247179" cy="3157899"/>
            <a:chOff x="4601863" y="1862414"/>
            <a:chExt cx="3827890" cy="36450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957499-1DF4-6E1E-7816-B0A39E876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0319" y="2951081"/>
              <a:ext cx="1542256" cy="1542256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50448B-463D-8C7A-529E-30D684516417}"/>
                </a:ext>
              </a:extLst>
            </p:cNvPr>
            <p:cNvGrpSpPr/>
            <p:nvPr/>
          </p:nvGrpSpPr>
          <p:grpSpPr>
            <a:xfrm>
              <a:off x="5639340" y="4572862"/>
              <a:ext cx="1740394" cy="934566"/>
              <a:chOff x="3959225" y="3608388"/>
              <a:chExt cx="1236663" cy="719138"/>
            </a:xfrm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D22399AB-7896-15C2-DB41-4582FF2251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225" y="3608388"/>
                <a:ext cx="1236663" cy="719138"/>
              </a:xfrm>
              <a:custGeom>
                <a:avLst/>
                <a:gdLst/>
                <a:ahLst/>
                <a:cxnLst>
                  <a:cxn ang="0">
                    <a:pos x="195" y="0"/>
                  </a:cxn>
                  <a:cxn ang="0">
                    <a:pos x="210" y="3"/>
                  </a:cxn>
                  <a:cxn ang="0">
                    <a:pos x="359" y="32"/>
                  </a:cxn>
                  <a:cxn ang="0">
                    <a:pos x="508" y="3"/>
                  </a:cxn>
                  <a:cxn ang="0">
                    <a:pos x="523" y="0"/>
                  </a:cxn>
                  <a:cxn ang="0">
                    <a:pos x="555" y="18"/>
                  </a:cxn>
                  <a:cxn ang="0">
                    <a:pos x="712" y="291"/>
                  </a:cxn>
                  <a:cxn ang="0">
                    <a:pos x="715" y="320"/>
                  </a:cxn>
                  <a:cxn ang="0">
                    <a:pos x="696" y="343"/>
                  </a:cxn>
                  <a:cxn ang="0">
                    <a:pos x="359" y="418"/>
                  </a:cxn>
                  <a:cxn ang="0">
                    <a:pos x="22" y="343"/>
                  </a:cxn>
                  <a:cxn ang="0">
                    <a:pos x="3" y="320"/>
                  </a:cxn>
                  <a:cxn ang="0">
                    <a:pos x="6" y="291"/>
                  </a:cxn>
                  <a:cxn ang="0">
                    <a:pos x="163" y="18"/>
                  </a:cxn>
                  <a:cxn ang="0">
                    <a:pos x="195" y="0"/>
                  </a:cxn>
                  <a:cxn ang="0">
                    <a:pos x="195" y="0"/>
                  </a:cxn>
                </a:cxnLst>
                <a:rect l="0" t="0" r="r" b="b"/>
                <a:pathLst>
                  <a:path w="719" h="418">
                    <a:moveTo>
                      <a:pt x="195" y="0"/>
                    </a:moveTo>
                    <a:cubicBezTo>
                      <a:pt x="200" y="0"/>
                      <a:pt x="205" y="1"/>
                      <a:pt x="210" y="3"/>
                    </a:cubicBezTo>
                    <a:cubicBezTo>
                      <a:pt x="257" y="22"/>
                      <a:pt x="308" y="32"/>
                      <a:pt x="359" y="32"/>
                    </a:cubicBezTo>
                    <a:cubicBezTo>
                      <a:pt x="411" y="32"/>
                      <a:pt x="461" y="22"/>
                      <a:pt x="508" y="3"/>
                    </a:cubicBezTo>
                    <a:cubicBezTo>
                      <a:pt x="513" y="1"/>
                      <a:pt x="518" y="0"/>
                      <a:pt x="523" y="0"/>
                    </a:cubicBezTo>
                    <a:cubicBezTo>
                      <a:pt x="536" y="0"/>
                      <a:pt x="548" y="7"/>
                      <a:pt x="555" y="18"/>
                    </a:cubicBezTo>
                    <a:cubicBezTo>
                      <a:pt x="712" y="291"/>
                      <a:pt x="712" y="291"/>
                      <a:pt x="712" y="291"/>
                    </a:cubicBezTo>
                    <a:cubicBezTo>
                      <a:pt x="717" y="300"/>
                      <a:pt x="719" y="310"/>
                      <a:pt x="715" y="320"/>
                    </a:cubicBezTo>
                    <a:cubicBezTo>
                      <a:pt x="712" y="330"/>
                      <a:pt x="705" y="338"/>
                      <a:pt x="696" y="343"/>
                    </a:cubicBezTo>
                    <a:cubicBezTo>
                      <a:pt x="590" y="393"/>
                      <a:pt x="477" y="418"/>
                      <a:pt x="359" y="418"/>
                    </a:cubicBezTo>
                    <a:cubicBezTo>
                      <a:pt x="241" y="418"/>
                      <a:pt x="128" y="393"/>
                      <a:pt x="22" y="343"/>
                    </a:cubicBezTo>
                    <a:cubicBezTo>
                      <a:pt x="13" y="338"/>
                      <a:pt x="6" y="330"/>
                      <a:pt x="3" y="320"/>
                    </a:cubicBezTo>
                    <a:cubicBezTo>
                      <a:pt x="0" y="310"/>
                      <a:pt x="1" y="300"/>
                      <a:pt x="6" y="291"/>
                    </a:cubicBezTo>
                    <a:cubicBezTo>
                      <a:pt x="163" y="18"/>
                      <a:pt x="163" y="18"/>
                      <a:pt x="163" y="18"/>
                    </a:cubicBezTo>
                    <a:cubicBezTo>
                      <a:pt x="170" y="7"/>
                      <a:pt x="182" y="0"/>
                      <a:pt x="195" y="0"/>
                    </a:cubicBezTo>
                    <a:cubicBezTo>
                      <a:pt x="195" y="0"/>
                      <a:pt x="195" y="0"/>
                      <a:pt x="195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b="1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B9982A5F-C413-8764-2BEB-A2B1A6F1E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925" y="3649663"/>
                <a:ext cx="1220788" cy="677863"/>
              </a:xfrm>
              <a:custGeom>
                <a:avLst/>
                <a:gdLst/>
                <a:ahLst/>
                <a:cxnLst>
                  <a:cxn ang="0">
                    <a:pos x="162" y="19"/>
                  </a:cxn>
                  <a:cxn ang="0">
                    <a:pos x="5" y="291"/>
                  </a:cxn>
                  <a:cxn ang="0">
                    <a:pos x="0" y="305"/>
                  </a:cxn>
                  <a:cxn ang="0">
                    <a:pos x="15" y="319"/>
                  </a:cxn>
                  <a:cxn ang="0">
                    <a:pos x="352" y="394"/>
                  </a:cxn>
                  <a:cxn ang="0">
                    <a:pos x="689" y="319"/>
                  </a:cxn>
                  <a:cxn ang="0">
                    <a:pos x="708" y="296"/>
                  </a:cxn>
                  <a:cxn ang="0">
                    <a:pos x="710" y="289"/>
                  </a:cxn>
                  <a:cxn ang="0">
                    <a:pos x="554" y="19"/>
                  </a:cxn>
                  <a:cxn ang="0">
                    <a:pos x="521" y="0"/>
                  </a:cxn>
                  <a:cxn ang="0">
                    <a:pos x="507" y="3"/>
                  </a:cxn>
                  <a:cxn ang="0">
                    <a:pos x="358" y="32"/>
                  </a:cxn>
                  <a:cxn ang="0">
                    <a:pos x="209" y="3"/>
                  </a:cxn>
                  <a:cxn ang="0">
                    <a:pos x="194" y="0"/>
                  </a:cxn>
                  <a:cxn ang="0">
                    <a:pos x="194" y="0"/>
                  </a:cxn>
                  <a:cxn ang="0">
                    <a:pos x="162" y="19"/>
                  </a:cxn>
                </a:cxnLst>
                <a:rect l="0" t="0" r="r" b="b"/>
                <a:pathLst>
                  <a:path w="710" h="394">
                    <a:moveTo>
                      <a:pt x="162" y="19"/>
                    </a:moveTo>
                    <a:cubicBezTo>
                      <a:pt x="5" y="291"/>
                      <a:pt x="5" y="291"/>
                      <a:pt x="5" y="291"/>
                    </a:cubicBezTo>
                    <a:cubicBezTo>
                      <a:pt x="2" y="295"/>
                      <a:pt x="1" y="300"/>
                      <a:pt x="0" y="305"/>
                    </a:cubicBezTo>
                    <a:cubicBezTo>
                      <a:pt x="4" y="311"/>
                      <a:pt x="9" y="316"/>
                      <a:pt x="15" y="319"/>
                    </a:cubicBezTo>
                    <a:cubicBezTo>
                      <a:pt x="121" y="369"/>
                      <a:pt x="234" y="394"/>
                      <a:pt x="352" y="394"/>
                    </a:cubicBezTo>
                    <a:cubicBezTo>
                      <a:pt x="470" y="394"/>
                      <a:pt x="583" y="369"/>
                      <a:pt x="689" y="319"/>
                    </a:cubicBezTo>
                    <a:cubicBezTo>
                      <a:pt x="698" y="314"/>
                      <a:pt x="705" y="306"/>
                      <a:pt x="708" y="296"/>
                    </a:cubicBezTo>
                    <a:cubicBezTo>
                      <a:pt x="709" y="294"/>
                      <a:pt x="710" y="292"/>
                      <a:pt x="710" y="289"/>
                    </a:cubicBezTo>
                    <a:cubicBezTo>
                      <a:pt x="554" y="19"/>
                      <a:pt x="554" y="19"/>
                      <a:pt x="554" y="19"/>
                    </a:cubicBezTo>
                    <a:cubicBezTo>
                      <a:pt x="547" y="7"/>
                      <a:pt x="535" y="0"/>
                      <a:pt x="521" y="0"/>
                    </a:cubicBezTo>
                    <a:cubicBezTo>
                      <a:pt x="517" y="0"/>
                      <a:pt x="512" y="1"/>
                      <a:pt x="507" y="3"/>
                    </a:cubicBezTo>
                    <a:cubicBezTo>
                      <a:pt x="460" y="22"/>
                      <a:pt x="409" y="32"/>
                      <a:pt x="358" y="32"/>
                    </a:cubicBezTo>
                    <a:cubicBezTo>
                      <a:pt x="306" y="32"/>
                      <a:pt x="256" y="22"/>
                      <a:pt x="209" y="3"/>
                    </a:cubicBezTo>
                    <a:cubicBezTo>
                      <a:pt x="204" y="1"/>
                      <a:pt x="199" y="0"/>
                      <a:pt x="194" y="0"/>
                    </a:cubicBezTo>
                    <a:cubicBezTo>
                      <a:pt x="194" y="0"/>
                      <a:pt x="194" y="0"/>
                      <a:pt x="194" y="0"/>
                    </a:cubicBezTo>
                    <a:cubicBezTo>
                      <a:pt x="181" y="0"/>
                      <a:pt x="169" y="7"/>
                      <a:pt x="162" y="1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175">
                <a:solidFill>
                  <a:schemeClr val="accent5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50" b="1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6A84185-D883-C675-AA17-B2AA608B46DC}"/>
                </a:ext>
              </a:extLst>
            </p:cNvPr>
            <p:cNvGrpSpPr/>
            <p:nvPr/>
          </p:nvGrpSpPr>
          <p:grpSpPr>
            <a:xfrm>
              <a:off x="4606332" y="3775802"/>
              <a:ext cx="1342717" cy="1402879"/>
              <a:chOff x="3227388" y="3014663"/>
              <a:chExt cx="954088" cy="1079500"/>
            </a:xfrm>
          </p:grpSpPr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ABF9FD6A-68E2-9830-49EA-584CBDD53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7388" y="3014663"/>
                <a:ext cx="954088" cy="1079500"/>
              </a:xfrm>
              <a:custGeom>
                <a:avLst/>
                <a:gdLst/>
                <a:ahLst/>
                <a:cxnLst>
                  <a:cxn ang="0">
                    <a:pos x="346" y="0"/>
                  </a:cxn>
                  <a:cxn ang="0">
                    <a:pos x="389" y="37"/>
                  </a:cxn>
                  <a:cxn ang="0">
                    <a:pos x="438" y="176"/>
                  </a:cxn>
                  <a:cxn ang="0">
                    <a:pos x="534" y="288"/>
                  </a:cxn>
                  <a:cxn ang="0">
                    <a:pos x="545" y="344"/>
                  </a:cxn>
                  <a:cxn ang="0">
                    <a:pos x="394" y="605"/>
                  </a:cxn>
                  <a:cxn ang="0">
                    <a:pos x="356" y="627"/>
                  </a:cxn>
                  <a:cxn ang="0">
                    <a:pos x="332" y="619"/>
                  </a:cxn>
                  <a:cxn ang="0">
                    <a:pos x="103" y="370"/>
                  </a:cxn>
                  <a:cxn ang="0">
                    <a:pos x="1" y="47"/>
                  </a:cxn>
                  <a:cxn ang="0">
                    <a:pos x="12" y="14"/>
                  </a:cxn>
                  <a:cxn ang="0">
                    <a:pos x="45" y="0"/>
                  </a:cxn>
                  <a:cxn ang="0">
                    <a:pos x="346" y="0"/>
                  </a:cxn>
                </a:cxnLst>
                <a:rect l="0" t="0" r="r" b="b"/>
                <a:pathLst>
                  <a:path w="555" h="627">
                    <a:moveTo>
                      <a:pt x="346" y="0"/>
                    </a:moveTo>
                    <a:cubicBezTo>
                      <a:pt x="368" y="0"/>
                      <a:pt x="386" y="16"/>
                      <a:pt x="389" y="37"/>
                    </a:cubicBezTo>
                    <a:cubicBezTo>
                      <a:pt x="397" y="86"/>
                      <a:pt x="413" y="133"/>
                      <a:pt x="438" y="176"/>
                    </a:cubicBezTo>
                    <a:cubicBezTo>
                      <a:pt x="463" y="219"/>
                      <a:pt x="495" y="257"/>
                      <a:pt x="534" y="288"/>
                    </a:cubicBezTo>
                    <a:cubicBezTo>
                      <a:pt x="551" y="302"/>
                      <a:pt x="555" y="325"/>
                      <a:pt x="545" y="344"/>
                    </a:cubicBezTo>
                    <a:cubicBezTo>
                      <a:pt x="394" y="605"/>
                      <a:pt x="394" y="605"/>
                      <a:pt x="394" y="605"/>
                    </a:cubicBezTo>
                    <a:cubicBezTo>
                      <a:pt x="386" y="619"/>
                      <a:pt x="372" y="627"/>
                      <a:pt x="356" y="627"/>
                    </a:cubicBezTo>
                    <a:cubicBezTo>
                      <a:pt x="347" y="627"/>
                      <a:pt x="339" y="624"/>
                      <a:pt x="332" y="619"/>
                    </a:cubicBezTo>
                    <a:cubicBezTo>
                      <a:pt x="239" y="554"/>
                      <a:pt x="160" y="467"/>
                      <a:pt x="103" y="370"/>
                    </a:cubicBezTo>
                    <a:cubicBezTo>
                      <a:pt x="46" y="270"/>
                      <a:pt x="12" y="162"/>
                      <a:pt x="1" y="47"/>
                    </a:cubicBezTo>
                    <a:cubicBezTo>
                      <a:pt x="0" y="35"/>
                      <a:pt x="4" y="23"/>
                      <a:pt x="12" y="14"/>
                    </a:cubicBezTo>
                    <a:cubicBezTo>
                      <a:pt x="21" y="5"/>
                      <a:pt x="32" y="0"/>
                      <a:pt x="45" y="0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b="1"/>
              </a:p>
            </p:txBody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id="{55472E91-582D-25FE-F022-FCDE5C780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8500" y="3055938"/>
                <a:ext cx="935038" cy="1038225"/>
              </a:xfrm>
              <a:custGeom>
                <a:avLst/>
                <a:gdLst/>
                <a:ahLst/>
                <a:cxnLst>
                  <a:cxn ang="0">
                    <a:pos x="326" y="595"/>
                  </a:cxn>
                  <a:cxn ang="0">
                    <a:pos x="350" y="603"/>
                  </a:cxn>
                  <a:cxn ang="0">
                    <a:pos x="388" y="581"/>
                  </a:cxn>
                  <a:cxn ang="0">
                    <a:pos x="539" y="320"/>
                  </a:cxn>
                  <a:cxn ang="0">
                    <a:pos x="544" y="301"/>
                  </a:cxn>
                  <a:cxn ang="0">
                    <a:pos x="533" y="288"/>
                  </a:cxn>
                  <a:cxn ang="0">
                    <a:pos x="438" y="177"/>
                  </a:cxn>
                  <a:cxn ang="0">
                    <a:pos x="392" y="54"/>
                  </a:cxn>
                  <a:cxn ang="0">
                    <a:pos x="385" y="26"/>
                  </a:cxn>
                  <a:cxn ang="0">
                    <a:pos x="346" y="0"/>
                  </a:cxn>
                  <a:cxn ang="0">
                    <a:pos x="44" y="0"/>
                  </a:cxn>
                  <a:cxn ang="0">
                    <a:pos x="12" y="15"/>
                  </a:cxn>
                  <a:cxn ang="0">
                    <a:pos x="1" y="47"/>
                  </a:cxn>
                  <a:cxn ang="0">
                    <a:pos x="15" y="143"/>
                  </a:cxn>
                  <a:cxn ang="0">
                    <a:pos x="97" y="346"/>
                  </a:cxn>
                  <a:cxn ang="0">
                    <a:pos x="326" y="595"/>
                  </a:cxn>
                </a:cxnLst>
                <a:rect l="0" t="0" r="r" b="b"/>
                <a:pathLst>
                  <a:path w="544" h="603">
                    <a:moveTo>
                      <a:pt x="326" y="595"/>
                    </a:moveTo>
                    <a:cubicBezTo>
                      <a:pt x="333" y="600"/>
                      <a:pt x="341" y="603"/>
                      <a:pt x="350" y="603"/>
                    </a:cubicBezTo>
                    <a:cubicBezTo>
                      <a:pt x="366" y="603"/>
                      <a:pt x="380" y="595"/>
                      <a:pt x="388" y="581"/>
                    </a:cubicBezTo>
                    <a:cubicBezTo>
                      <a:pt x="539" y="320"/>
                      <a:pt x="539" y="320"/>
                      <a:pt x="539" y="320"/>
                    </a:cubicBezTo>
                    <a:cubicBezTo>
                      <a:pt x="542" y="314"/>
                      <a:pt x="544" y="308"/>
                      <a:pt x="544" y="301"/>
                    </a:cubicBezTo>
                    <a:cubicBezTo>
                      <a:pt x="542" y="296"/>
                      <a:pt x="538" y="292"/>
                      <a:pt x="533" y="288"/>
                    </a:cubicBezTo>
                    <a:cubicBezTo>
                      <a:pt x="495" y="257"/>
                      <a:pt x="463" y="219"/>
                      <a:pt x="438" y="177"/>
                    </a:cubicBezTo>
                    <a:cubicBezTo>
                      <a:pt x="416" y="138"/>
                      <a:pt x="400" y="97"/>
                      <a:pt x="392" y="54"/>
                    </a:cubicBezTo>
                    <a:cubicBezTo>
                      <a:pt x="389" y="45"/>
                      <a:pt x="387" y="36"/>
                      <a:pt x="385" y="26"/>
                    </a:cubicBezTo>
                    <a:cubicBezTo>
                      <a:pt x="379" y="11"/>
                      <a:pt x="363" y="0"/>
                      <a:pt x="346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2" y="0"/>
                      <a:pt x="20" y="5"/>
                      <a:pt x="12" y="15"/>
                    </a:cubicBezTo>
                    <a:cubicBezTo>
                      <a:pt x="4" y="24"/>
                      <a:pt x="0" y="35"/>
                      <a:pt x="1" y="47"/>
                    </a:cubicBezTo>
                    <a:cubicBezTo>
                      <a:pt x="4" y="80"/>
                      <a:pt x="9" y="112"/>
                      <a:pt x="15" y="143"/>
                    </a:cubicBezTo>
                    <a:cubicBezTo>
                      <a:pt x="33" y="214"/>
                      <a:pt x="60" y="281"/>
                      <a:pt x="97" y="346"/>
                    </a:cubicBezTo>
                    <a:cubicBezTo>
                      <a:pt x="154" y="443"/>
                      <a:pt x="233" y="530"/>
                      <a:pt x="326" y="59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175">
                <a:solidFill>
                  <a:schemeClr val="accent6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b="1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98413D9-FBD0-3D5B-4528-E0D95D6F59F1}"/>
                </a:ext>
              </a:extLst>
            </p:cNvPr>
            <p:cNvGrpSpPr/>
            <p:nvPr/>
          </p:nvGrpSpPr>
          <p:grpSpPr>
            <a:xfrm>
              <a:off x="4601863" y="2210978"/>
              <a:ext cx="1347186" cy="1411131"/>
              <a:chOff x="3227388" y="1884363"/>
              <a:chExt cx="957263" cy="1085850"/>
            </a:xfrm>
          </p:grpSpPr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F89C6885-82BC-D3AE-788B-9A4BEED4C4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7388" y="1884363"/>
                <a:ext cx="957263" cy="1085850"/>
              </a:xfrm>
              <a:custGeom>
                <a:avLst/>
                <a:gdLst/>
                <a:ahLst/>
                <a:cxnLst>
                  <a:cxn ang="0">
                    <a:pos x="360" y="0"/>
                  </a:cxn>
                  <a:cxn ang="0">
                    <a:pos x="388" y="17"/>
                  </a:cxn>
                  <a:cxn ang="0">
                    <a:pos x="549" y="295"/>
                  </a:cxn>
                  <a:cxn ang="0">
                    <a:pos x="541" y="338"/>
                  </a:cxn>
                  <a:cxn ang="0">
                    <a:pos x="438" y="455"/>
                  </a:cxn>
                  <a:cxn ang="0">
                    <a:pos x="388" y="606"/>
                  </a:cxn>
                  <a:cxn ang="0">
                    <a:pos x="355" y="632"/>
                  </a:cxn>
                  <a:cxn ang="0">
                    <a:pos x="34" y="632"/>
                  </a:cxn>
                  <a:cxn ang="0">
                    <a:pos x="9" y="621"/>
                  </a:cxn>
                  <a:cxn ang="0">
                    <a:pos x="0" y="596"/>
                  </a:cxn>
                  <a:cxn ang="0">
                    <a:pos x="103" y="262"/>
                  </a:cxn>
                  <a:cxn ang="0">
                    <a:pos x="340" y="6"/>
                  </a:cxn>
                  <a:cxn ang="0">
                    <a:pos x="360" y="0"/>
                  </a:cxn>
                </a:cxnLst>
                <a:rect l="0" t="0" r="r" b="b"/>
                <a:pathLst>
                  <a:path w="557" h="632">
                    <a:moveTo>
                      <a:pt x="360" y="0"/>
                    </a:moveTo>
                    <a:cubicBezTo>
                      <a:pt x="372" y="0"/>
                      <a:pt x="382" y="7"/>
                      <a:pt x="388" y="17"/>
                    </a:cubicBezTo>
                    <a:cubicBezTo>
                      <a:pt x="549" y="295"/>
                      <a:pt x="549" y="295"/>
                      <a:pt x="549" y="295"/>
                    </a:cubicBezTo>
                    <a:cubicBezTo>
                      <a:pt x="557" y="310"/>
                      <a:pt x="554" y="328"/>
                      <a:pt x="541" y="338"/>
                    </a:cubicBezTo>
                    <a:cubicBezTo>
                      <a:pt x="499" y="370"/>
                      <a:pt x="465" y="410"/>
                      <a:pt x="438" y="455"/>
                    </a:cubicBezTo>
                    <a:cubicBezTo>
                      <a:pt x="411" y="503"/>
                      <a:pt x="394" y="554"/>
                      <a:pt x="388" y="606"/>
                    </a:cubicBezTo>
                    <a:cubicBezTo>
                      <a:pt x="385" y="625"/>
                      <a:pt x="361" y="631"/>
                      <a:pt x="355" y="632"/>
                    </a:cubicBezTo>
                    <a:cubicBezTo>
                      <a:pt x="34" y="632"/>
                      <a:pt x="34" y="632"/>
                      <a:pt x="34" y="632"/>
                    </a:cubicBezTo>
                    <a:cubicBezTo>
                      <a:pt x="24" y="632"/>
                      <a:pt x="15" y="628"/>
                      <a:pt x="9" y="621"/>
                    </a:cubicBezTo>
                    <a:cubicBezTo>
                      <a:pt x="3" y="614"/>
                      <a:pt x="0" y="605"/>
                      <a:pt x="0" y="596"/>
                    </a:cubicBezTo>
                    <a:cubicBezTo>
                      <a:pt x="9" y="478"/>
                      <a:pt x="44" y="365"/>
                      <a:pt x="103" y="262"/>
                    </a:cubicBezTo>
                    <a:cubicBezTo>
                      <a:pt x="162" y="161"/>
                      <a:pt x="244" y="73"/>
                      <a:pt x="340" y="6"/>
                    </a:cubicBezTo>
                    <a:cubicBezTo>
                      <a:pt x="346" y="3"/>
                      <a:pt x="353" y="0"/>
                      <a:pt x="36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b="1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DDBC2E1C-8D46-6D41-34C4-E7C158FC4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8500" y="1927225"/>
                <a:ext cx="939800" cy="1042988"/>
              </a:xfrm>
              <a:custGeom>
                <a:avLst/>
                <a:gdLst/>
                <a:ahLst/>
                <a:cxnLst>
                  <a:cxn ang="0">
                    <a:pos x="388" y="16"/>
                  </a:cxn>
                  <a:cxn ang="0">
                    <a:pos x="359" y="0"/>
                  </a:cxn>
                  <a:cxn ang="0">
                    <a:pos x="340" y="6"/>
                  </a:cxn>
                  <a:cxn ang="0">
                    <a:pos x="103" y="262"/>
                  </a:cxn>
                  <a:cxn ang="0">
                    <a:pos x="0" y="592"/>
                  </a:cxn>
                  <a:cxn ang="0">
                    <a:pos x="3" y="596"/>
                  </a:cxn>
                  <a:cxn ang="0">
                    <a:pos x="28" y="607"/>
                  </a:cxn>
                  <a:cxn ang="0">
                    <a:pos x="349" y="607"/>
                  </a:cxn>
                  <a:cxn ang="0">
                    <a:pos x="382" y="581"/>
                  </a:cxn>
                  <a:cxn ang="0">
                    <a:pos x="432" y="430"/>
                  </a:cxn>
                  <a:cxn ang="0">
                    <a:pos x="535" y="313"/>
                  </a:cxn>
                  <a:cxn ang="0">
                    <a:pos x="547" y="292"/>
                  </a:cxn>
                  <a:cxn ang="0">
                    <a:pos x="388" y="16"/>
                  </a:cxn>
                </a:cxnLst>
                <a:rect l="0" t="0" r="r" b="b"/>
                <a:pathLst>
                  <a:path w="547" h="607">
                    <a:moveTo>
                      <a:pt x="388" y="16"/>
                    </a:moveTo>
                    <a:cubicBezTo>
                      <a:pt x="382" y="6"/>
                      <a:pt x="371" y="0"/>
                      <a:pt x="359" y="0"/>
                    </a:cubicBezTo>
                    <a:cubicBezTo>
                      <a:pt x="352" y="0"/>
                      <a:pt x="346" y="2"/>
                      <a:pt x="340" y="6"/>
                    </a:cubicBezTo>
                    <a:cubicBezTo>
                      <a:pt x="243" y="72"/>
                      <a:pt x="162" y="160"/>
                      <a:pt x="103" y="262"/>
                    </a:cubicBezTo>
                    <a:cubicBezTo>
                      <a:pt x="44" y="364"/>
                      <a:pt x="9" y="475"/>
                      <a:pt x="0" y="592"/>
                    </a:cubicBezTo>
                    <a:cubicBezTo>
                      <a:pt x="1" y="594"/>
                      <a:pt x="2" y="595"/>
                      <a:pt x="3" y="596"/>
                    </a:cubicBezTo>
                    <a:cubicBezTo>
                      <a:pt x="9" y="603"/>
                      <a:pt x="18" y="607"/>
                      <a:pt x="28" y="607"/>
                    </a:cubicBezTo>
                    <a:cubicBezTo>
                      <a:pt x="349" y="607"/>
                      <a:pt x="349" y="607"/>
                      <a:pt x="349" y="607"/>
                    </a:cubicBezTo>
                    <a:cubicBezTo>
                      <a:pt x="355" y="606"/>
                      <a:pt x="379" y="600"/>
                      <a:pt x="382" y="581"/>
                    </a:cubicBezTo>
                    <a:cubicBezTo>
                      <a:pt x="388" y="529"/>
                      <a:pt x="405" y="478"/>
                      <a:pt x="432" y="430"/>
                    </a:cubicBezTo>
                    <a:cubicBezTo>
                      <a:pt x="459" y="385"/>
                      <a:pt x="493" y="345"/>
                      <a:pt x="535" y="313"/>
                    </a:cubicBezTo>
                    <a:cubicBezTo>
                      <a:pt x="542" y="308"/>
                      <a:pt x="546" y="300"/>
                      <a:pt x="547" y="292"/>
                    </a:cubicBezTo>
                    <a:lnTo>
                      <a:pt x="388" y="1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b="1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EE12F0-3E09-6B9D-FA4B-BED90D2D8C23}"/>
                </a:ext>
              </a:extLst>
            </p:cNvPr>
            <p:cNvGrpSpPr/>
            <p:nvPr/>
          </p:nvGrpSpPr>
          <p:grpSpPr>
            <a:xfrm>
              <a:off x="7070676" y="2182909"/>
              <a:ext cx="1351654" cy="1411131"/>
              <a:chOff x="4968875" y="1846263"/>
              <a:chExt cx="960438" cy="1085850"/>
            </a:xfrm>
          </p:grpSpPr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A4E5AAFA-7DA6-0487-46A3-FF077D8BE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8875" y="1846263"/>
                <a:ext cx="960438" cy="1085850"/>
              </a:xfrm>
              <a:custGeom>
                <a:avLst/>
                <a:gdLst/>
                <a:ahLst/>
                <a:cxnLst>
                  <a:cxn ang="0">
                    <a:pos x="198" y="0"/>
                  </a:cxn>
                  <a:cxn ang="0">
                    <a:pos x="217" y="6"/>
                  </a:cxn>
                  <a:cxn ang="0">
                    <a:pos x="454" y="262"/>
                  </a:cxn>
                  <a:cxn ang="0">
                    <a:pos x="557" y="596"/>
                  </a:cxn>
                  <a:cxn ang="0">
                    <a:pos x="548" y="621"/>
                  </a:cxn>
                  <a:cxn ang="0">
                    <a:pos x="524" y="632"/>
                  </a:cxn>
                  <a:cxn ang="0">
                    <a:pos x="203" y="632"/>
                  </a:cxn>
                  <a:cxn ang="0">
                    <a:pos x="170" y="606"/>
                  </a:cxn>
                  <a:cxn ang="0">
                    <a:pos x="119" y="455"/>
                  </a:cxn>
                  <a:cxn ang="0">
                    <a:pos x="16" y="338"/>
                  </a:cxn>
                  <a:cxn ang="0">
                    <a:pos x="8" y="295"/>
                  </a:cxn>
                  <a:cxn ang="0">
                    <a:pos x="169" y="17"/>
                  </a:cxn>
                  <a:cxn ang="0">
                    <a:pos x="198" y="0"/>
                  </a:cxn>
                </a:cxnLst>
                <a:rect l="0" t="0" r="r" b="b"/>
                <a:pathLst>
                  <a:path w="558" h="632">
                    <a:moveTo>
                      <a:pt x="198" y="0"/>
                    </a:moveTo>
                    <a:cubicBezTo>
                      <a:pt x="205" y="0"/>
                      <a:pt x="211" y="3"/>
                      <a:pt x="217" y="6"/>
                    </a:cubicBezTo>
                    <a:cubicBezTo>
                      <a:pt x="313" y="73"/>
                      <a:pt x="395" y="161"/>
                      <a:pt x="454" y="262"/>
                    </a:cubicBezTo>
                    <a:cubicBezTo>
                      <a:pt x="514" y="365"/>
                      <a:pt x="548" y="478"/>
                      <a:pt x="557" y="596"/>
                    </a:cubicBezTo>
                    <a:cubicBezTo>
                      <a:pt x="558" y="605"/>
                      <a:pt x="555" y="614"/>
                      <a:pt x="548" y="621"/>
                    </a:cubicBezTo>
                    <a:cubicBezTo>
                      <a:pt x="542" y="628"/>
                      <a:pt x="533" y="632"/>
                      <a:pt x="524" y="632"/>
                    </a:cubicBezTo>
                    <a:cubicBezTo>
                      <a:pt x="203" y="632"/>
                      <a:pt x="203" y="632"/>
                      <a:pt x="203" y="632"/>
                    </a:cubicBezTo>
                    <a:cubicBezTo>
                      <a:pt x="197" y="631"/>
                      <a:pt x="172" y="625"/>
                      <a:pt x="170" y="606"/>
                    </a:cubicBezTo>
                    <a:cubicBezTo>
                      <a:pt x="164" y="554"/>
                      <a:pt x="147" y="503"/>
                      <a:pt x="119" y="455"/>
                    </a:cubicBezTo>
                    <a:cubicBezTo>
                      <a:pt x="93" y="410"/>
                      <a:pt x="58" y="370"/>
                      <a:pt x="16" y="338"/>
                    </a:cubicBezTo>
                    <a:cubicBezTo>
                      <a:pt x="3" y="328"/>
                      <a:pt x="0" y="310"/>
                      <a:pt x="8" y="295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75" y="7"/>
                      <a:pt x="186" y="0"/>
                      <a:pt x="198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b="1"/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EA7E7422-6C32-17CA-ABFD-1A96C224E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6338" y="1889125"/>
                <a:ext cx="942975" cy="1042988"/>
              </a:xfrm>
              <a:custGeom>
                <a:avLst/>
                <a:gdLst/>
                <a:ahLst/>
                <a:cxnLst>
                  <a:cxn ang="0">
                    <a:pos x="109" y="430"/>
                  </a:cxn>
                  <a:cxn ang="0">
                    <a:pos x="155" y="552"/>
                  </a:cxn>
                  <a:cxn ang="0">
                    <a:pos x="163" y="591"/>
                  </a:cxn>
                  <a:cxn ang="0">
                    <a:pos x="193" y="607"/>
                  </a:cxn>
                  <a:cxn ang="0">
                    <a:pos x="514" y="607"/>
                  </a:cxn>
                  <a:cxn ang="0">
                    <a:pos x="538" y="596"/>
                  </a:cxn>
                  <a:cxn ang="0">
                    <a:pos x="547" y="571"/>
                  </a:cxn>
                  <a:cxn ang="0">
                    <a:pos x="532" y="464"/>
                  </a:cxn>
                  <a:cxn ang="0">
                    <a:pos x="450" y="262"/>
                  </a:cxn>
                  <a:cxn ang="0">
                    <a:pos x="213" y="6"/>
                  </a:cxn>
                  <a:cxn ang="0">
                    <a:pos x="193" y="0"/>
                  </a:cxn>
                  <a:cxn ang="0">
                    <a:pos x="165" y="16"/>
                  </a:cxn>
                  <a:cxn ang="0">
                    <a:pos x="4" y="295"/>
                  </a:cxn>
                  <a:cxn ang="0">
                    <a:pos x="0" y="306"/>
                  </a:cxn>
                  <a:cxn ang="0">
                    <a:pos x="6" y="313"/>
                  </a:cxn>
                  <a:cxn ang="0">
                    <a:pos x="109" y="430"/>
                  </a:cxn>
                </a:cxnLst>
                <a:rect l="0" t="0" r="r" b="b"/>
                <a:pathLst>
                  <a:path w="548" h="607">
                    <a:moveTo>
                      <a:pt x="109" y="430"/>
                    </a:moveTo>
                    <a:cubicBezTo>
                      <a:pt x="132" y="469"/>
                      <a:pt x="147" y="510"/>
                      <a:pt x="155" y="552"/>
                    </a:cubicBezTo>
                    <a:cubicBezTo>
                      <a:pt x="159" y="565"/>
                      <a:pt x="161" y="578"/>
                      <a:pt x="163" y="591"/>
                    </a:cubicBezTo>
                    <a:cubicBezTo>
                      <a:pt x="171" y="602"/>
                      <a:pt x="188" y="606"/>
                      <a:pt x="193" y="607"/>
                    </a:cubicBezTo>
                    <a:cubicBezTo>
                      <a:pt x="514" y="607"/>
                      <a:pt x="514" y="607"/>
                      <a:pt x="514" y="607"/>
                    </a:cubicBezTo>
                    <a:cubicBezTo>
                      <a:pt x="523" y="607"/>
                      <a:pt x="532" y="603"/>
                      <a:pt x="538" y="596"/>
                    </a:cubicBezTo>
                    <a:cubicBezTo>
                      <a:pt x="545" y="589"/>
                      <a:pt x="548" y="580"/>
                      <a:pt x="547" y="571"/>
                    </a:cubicBezTo>
                    <a:cubicBezTo>
                      <a:pt x="544" y="535"/>
                      <a:pt x="539" y="499"/>
                      <a:pt x="532" y="464"/>
                    </a:cubicBezTo>
                    <a:cubicBezTo>
                      <a:pt x="514" y="393"/>
                      <a:pt x="487" y="326"/>
                      <a:pt x="450" y="262"/>
                    </a:cubicBezTo>
                    <a:cubicBezTo>
                      <a:pt x="391" y="160"/>
                      <a:pt x="309" y="72"/>
                      <a:pt x="213" y="6"/>
                    </a:cubicBezTo>
                    <a:cubicBezTo>
                      <a:pt x="207" y="2"/>
                      <a:pt x="200" y="0"/>
                      <a:pt x="193" y="0"/>
                    </a:cubicBezTo>
                    <a:cubicBezTo>
                      <a:pt x="181" y="0"/>
                      <a:pt x="171" y="6"/>
                      <a:pt x="165" y="16"/>
                    </a:cubicBezTo>
                    <a:cubicBezTo>
                      <a:pt x="4" y="295"/>
                      <a:pt x="4" y="295"/>
                      <a:pt x="4" y="295"/>
                    </a:cubicBezTo>
                    <a:cubicBezTo>
                      <a:pt x="2" y="298"/>
                      <a:pt x="0" y="302"/>
                      <a:pt x="0" y="306"/>
                    </a:cubicBezTo>
                    <a:cubicBezTo>
                      <a:pt x="2" y="309"/>
                      <a:pt x="4" y="311"/>
                      <a:pt x="6" y="313"/>
                    </a:cubicBezTo>
                    <a:cubicBezTo>
                      <a:pt x="48" y="345"/>
                      <a:pt x="83" y="385"/>
                      <a:pt x="109" y="43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b="1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365980C-F122-E6E4-FA93-50A1D9415E59}"/>
                </a:ext>
              </a:extLst>
            </p:cNvPr>
            <p:cNvGrpSpPr/>
            <p:nvPr/>
          </p:nvGrpSpPr>
          <p:grpSpPr>
            <a:xfrm>
              <a:off x="5646042" y="1862414"/>
              <a:ext cx="1740394" cy="934566"/>
              <a:chOff x="3959225" y="1620838"/>
              <a:chExt cx="1236663" cy="719138"/>
            </a:xfrm>
          </p:grpSpPr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81078DBE-F620-92E1-BA4A-D3A7DE28F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225" y="1620838"/>
                <a:ext cx="1236663" cy="719138"/>
              </a:xfrm>
              <a:custGeom>
                <a:avLst/>
                <a:gdLst/>
                <a:ahLst/>
                <a:cxnLst>
                  <a:cxn ang="0">
                    <a:pos x="359" y="0"/>
                  </a:cxn>
                  <a:cxn ang="0">
                    <a:pos x="697" y="76"/>
                  </a:cxn>
                  <a:cxn ang="0">
                    <a:pos x="716" y="98"/>
                  </a:cxn>
                  <a:cxn ang="0">
                    <a:pos x="712" y="127"/>
                  </a:cxn>
                  <a:cxn ang="0">
                    <a:pos x="555" y="400"/>
                  </a:cxn>
                  <a:cxn ang="0">
                    <a:pos x="523" y="418"/>
                  </a:cxn>
                  <a:cxn ang="0">
                    <a:pos x="509" y="415"/>
                  </a:cxn>
                  <a:cxn ang="0">
                    <a:pos x="359" y="386"/>
                  </a:cxn>
                  <a:cxn ang="0">
                    <a:pos x="209" y="415"/>
                  </a:cxn>
                  <a:cxn ang="0">
                    <a:pos x="195" y="418"/>
                  </a:cxn>
                  <a:cxn ang="0">
                    <a:pos x="164" y="400"/>
                  </a:cxn>
                  <a:cxn ang="0">
                    <a:pos x="6" y="127"/>
                  </a:cxn>
                  <a:cxn ang="0">
                    <a:pos x="3" y="98"/>
                  </a:cxn>
                  <a:cxn ang="0">
                    <a:pos x="22" y="76"/>
                  </a:cxn>
                  <a:cxn ang="0">
                    <a:pos x="359" y="0"/>
                  </a:cxn>
                </a:cxnLst>
                <a:rect l="0" t="0" r="r" b="b"/>
                <a:pathLst>
                  <a:path w="719" h="418">
                    <a:moveTo>
                      <a:pt x="359" y="0"/>
                    </a:moveTo>
                    <a:cubicBezTo>
                      <a:pt x="477" y="0"/>
                      <a:pt x="591" y="25"/>
                      <a:pt x="697" y="76"/>
                    </a:cubicBezTo>
                    <a:cubicBezTo>
                      <a:pt x="706" y="80"/>
                      <a:pt x="713" y="88"/>
                      <a:pt x="716" y="98"/>
                    </a:cubicBezTo>
                    <a:cubicBezTo>
                      <a:pt x="719" y="107"/>
                      <a:pt x="718" y="118"/>
                      <a:pt x="712" y="127"/>
                    </a:cubicBezTo>
                    <a:cubicBezTo>
                      <a:pt x="555" y="400"/>
                      <a:pt x="555" y="400"/>
                      <a:pt x="555" y="400"/>
                    </a:cubicBezTo>
                    <a:cubicBezTo>
                      <a:pt x="548" y="411"/>
                      <a:pt x="536" y="418"/>
                      <a:pt x="523" y="418"/>
                    </a:cubicBezTo>
                    <a:cubicBezTo>
                      <a:pt x="518" y="418"/>
                      <a:pt x="514" y="417"/>
                      <a:pt x="509" y="415"/>
                    </a:cubicBezTo>
                    <a:cubicBezTo>
                      <a:pt x="461" y="396"/>
                      <a:pt x="411" y="386"/>
                      <a:pt x="359" y="386"/>
                    </a:cubicBezTo>
                    <a:cubicBezTo>
                      <a:pt x="307" y="386"/>
                      <a:pt x="257" y="396"/>
                      <a:pt x="209" y="415"/>
                    </a:cubicBezTo>
                    <a:cubicBezTo>
                      <a:pt x="205" y="417"/>
                      <a:pt x="200" y="418"/>
                      <a:pt x="195" y="418"/>
                    </a:cubicBezTo>
                    <a:cubicBezTo>
                      <a:pt x="182" y="418"/>
                      <a:pt x="170" y="411"/>
                      <a:pt x="164" y="400"/>
                    </a:cubicBezTo>
                    <a:cubicBezTo>
                      <a:pt x="6" y="127"/>
                      <a:pt x="6" y="127"/>
                      <a:pt x="6" y="127"/>
                    </a:cubicBezTo>
                    <a:cubicBezTo>
                      <a:pt x="1" y="118"/>
                      <a:pt x="0" y="107"/>
                      <a:pt x="3" y="98"/>
                    </a:cubicBezTo>
                    <a:cubicBezTo>
                      <a:pt x="6" y="88"/>
                      <a:pt x="13" y="80"/>
                      <a:pt x="22" y="76"/>
                    </a:cubicBezTo>
                    <a:cubicBezTo>
                      <a:pt x="128" y="25"/>
                      <a:pt x="241" y="0"/>
                      <a:pt x="359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b="1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0CC5C0A5-BBFA-74F0-1362-B94F64AAD6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925" y="1662113"/>
                <a:ext cx="1220788" cy="677863"/>
              </a:xfrm>
              <a:custGeom>
                <a:avLst/>
                <a:gdLst/>
                <a:ahLst/>
                <a:cxnLst>
                  <a:cxn ang="0">
                    <a:pos x="695" y="76"/>
                  </a:cxn>
                  <a:cxn ang="0">
                    <a:pos x="358" y="0"/>
                  </a:cxn>
                  <a:cxn ang="0">
                    <a:pos x="20" y="76"/>
                  </a:cxn>
                  <a:cxn ang="0">
                    <a:pos x="1" y="98"/>
                  </a:cxn>
                  <a:cxn ang="0">
                    <a:pos x="0" y="104"/>
                  </a:cxn>
                  <a:cxn ang="0">
                    <a:pos x="157" y="376"/>
                  </a:cxn>
                  <a:cxn ang="0">
                    <a:pos x="188" y="394"/>
                  </a:cxn>
                  <a:cxn ang="0">
                    <a:pos x="202" y="391"/>
                  </a:cxn>
                  <a:cxn ang="0">
                    <a:pos x="352" y="362"/>
                  </a:cxn>
                  <a:cxn ang="0">
                    <a:pos x="502" y="391"/>
                  </a:cxn>
                  <a:cxn ang="0">
                    <a:pos x="516" y="394"/>
                  </a:cxn>
                  <a:cxn ang="0">
                    <a:pos x="548" y="376"/>
                  </a:cxn>
                  <a:cxn ang="0">
                    <a:pos x="705" y="103"/>
                  </a:cxn>
                  <a:cxn ang="0">
                    <a:pos x="710" y="89"/>
                  </a:cxn>
                  <a:cxn ang="0">
                    <a:pos x="695" y="76"/>
                  </a:cxn>
                </a:cxnLst>
                <a:rect l="0" t="0" r="r" b="b"/>
                <a:pathLst>
                  <a:path w="710" h="394">
                    <a:moveTo>
                      <a:pt x="695" y="76"/>
                    </a:moveTo>
                    <a:cubicBezTo>
                      <a:pt x="589" y="25"/>
                      <a:pt x="476" y="0"/>
                      <a:pt x="358" y="0"/>
                    </a:cubicBezTo>
                    <a:cubicBezTo>
                      <a:pt x="240" y="0"/>
                      <a:pt x="126" y="25"/>
                      <a:pt x="20" y="76"/>
                    </a:cubicBezTo>
                    <a:cubicBezTo>
                      <a:pt x="11" y="80"/>
                      <a:pt x="4" y="88"/>
                      <a:pt x="1" y="98"/>
                    </a:cubicBezTo>
                    <a:cubicBezTo>
                      <a:pt x="1" y="100"/>
                      <a:pt x="0" y="102"/>
                      <a:pt x="0" y="104"/>
                    </a:cubicBezTo>
                    <a:cubicBezTo>
                      <a:pt x="157" y="376"/>
                      <a:pt x="157" y="376"/>
                      <a:pt x="157" y="376"/>
                    </a:cubicBezTo>
                    <a:cubicBezTo>
                      <a:pt x="163" y="387"/>
                      <a:pt x="175" y="394"/>
                      <a:pt x="188" y="394"/>
                    </a:cubicBezTo>
                    <a:cubicBezTo>
                      <a:pt x="193" y="394"/>
                      <a:pt x="198" y="393"/>
                      <a:pt x="202" y="391"/>
                    </a:cubicBezTo>
                    <a:cubicBezTo>
                      <a:pt x="250" y="372"/>
                      <a:pt x="300" y="362"/>
                      <a:pt x="352" y="362"/>
                    </a:cubicBezTo>
                    <a:cubicBezTo>
                      <a:pt x="404" y="362"/>
                      <a:pt x="454" y="372"/>
                      <a:pt x="502" y="391"/>
                    </a:cubicBezTo>
                    <a:cubicBezTo>
                      <a:pt x="507" y="393"/>
                      <a:pt x="511" y="394"/>
                      <a:pt x="516" y="394"/>
                    </a:cubicBezTo>
                    <a:cubicBezTo>
                      <a:pt x="529" y="394"/>
                      <a:pt x="541" y="387"/>
                      <a:pt x="548" y="376"/>
                    </a:cubicBezTo>
                    <a:cubicBezTo>
                      <a:pt x="705" y="103"/>
                      <a:pt x="705" y="103"/>
                      <a:pt x="705" y="103"/>
                    </a:cubicBezTo>
                    <a:cubicBezTo>
                      <a:pt x="708" y="98"/>
                      <a:pt x="710" y="94"/>
                      <a:pt x="710" y="89"/>
                    </a:cubicBezTo>
                    <a:cubicBezTo>
                      <a:pt x="706" y="83"/>
                      <a:pt x="701" y="79"/>
                      <a:pt x="695" y="7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b="1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56D3F5C-9151-C253-783E-FA824CC33A3E}"/>
                </a:ext>
              </a:extLst>
            </p:cNvPr>
            <p:cNvGrpSpPr/>
            <p:nvPr/>
          </p:nvGrpSpPr>
          <p:grpSpPr>
            <a:xfrm>
              <a:off x="7075866" y="3791637"/>
              <a:ext cx="1353887" cy="1413195"/>
              <a:chOff x="4967288" y="3014663"/>
              <a:chExt cx="962025" cy="1087438"/>
            </a:xfrm>
          </p:grpSpPr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B19BF16B-15C0-3819-7B84-57552BEE5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288" y="3014663"/>
                <a:ext cx="962025" cy="1087438"/>
              </a:xfrm>
              <a:custGeom>
                <a:avLst/>
                <a:gdLst/>
                <a:ahLst/>
                <a:cxnLst>
                  <a:cxn ang="0">
                    <a:pos x="527" y="0"/>
                  </a:cxn>
                  <a:cxn ang="0">
                    <a:pos x="550" y="10"/>
                  </a:cxn>
                  <a:cxn ang="0">
                    <a:pos x="558" y="34"/>
                  </a:cxn>
                  <a:cxn ang="0">
                    <a:pos x="455" y="370"/>
                  </a:cxn>
                  <a:cxn ang="0">
                    <a:pos x="216" y="627"/>
                  </a:cxn>
                  <a:cxn ang="0">
                    <a:pos x="198" y="632"/>
                  </a:cxn>
                  <a:cxn ang="0">
                    <a:pos x="171" y="616"/>
                  </a:cxn>
                  <a:cxn ang="0">
                    <a:pos x="8" y="335"/>
                  </a:cxn>
                  <a:cxn ang="0">
                    <a:pos x="17" y="294"/>
                  </a:cxn>
                  <a:cxn ang="0">
                    <a:pos x="120" y="176"/>
                  </a:cxn>
                  <a:cxn ang="0">
                    <a:pos x="171" y="28"/>
                  </a:cxn>
                  <a:cxn ang="0">
                    <a:pos x="202" y="0"/>
                  </a:cxn>
                  <a:cxn ang="0">
                    <a:pos x="527" y="0"/>
                  </a:cxn>
                </a:cxnLst>
                <a:rect l="0" t="0" r="r" b="b"/>
                <a:pathLst>
                  <a:path w="559" h="632">
                    <a:moveTo>
                      <a:pt x="527" y="0"/>
                    </a:moveTo>
                    <a:cubicBezTo>
                      <a:pt x="536" y="0"/>
                      <a:pt x="544" y="4"/>
                      <a:pt x="550" y="10"/>
                    </a:cubicBezTo>
                    <a:cubicBezTo>
                      <a:pt x="556" y="17"/>
                      <a:pt x="559" y="25"/>
                      <a:pt x="558" y="34"/>
                    </a:cubicBezTo>
                    <a:cubicBezTo>
                      <a:pt x="550" y="153"/>
                      <a:pt x="515" y="266"/>
                      <a:pt x="455" y="370"/>
                    </a:cubicBezTo>
                    <a:cubicBezTo>
                      <a:pt x="396" y="472"/>
                      <a:pt x="313" y="561"/>
                      <a:pt x="216" y="627"/>
                    </a:cubicBezTo>
                    <a:cubicBezTo>
                      <a:pt x="211" y="630"/>
                      <a:pt x="205" y="632"/>
                      <a:pt x="198" y="632"/>
                    </a:cubicBezTo>
                    <a:cubicBezTo>
                      <a:pt x="187" y="632"/>
                      <a:pt x="177" y="626"/>
                      <a:pt x="171" y="616"/>
                    </a:cubicBezTo>
                    <a:cubicBezTo>
                      <a:pt x="8" y="335"/>
                      <a:pt x="8" y="335"/>
                      <a:pt x="8" y="335"/>
                    </a:cubicBezTo>
                    <a:cubicBezTo>
                      <a:pt x="0" y="321"/>
                      <a:pt x="4" y="304"/>
                      <a:pt x="17" y="294"/>
                    </a:cubicBezTo>
                    <a:cubicBezTo>
                      <a:pt x="59" y="262"/>
                      <a:pt x="94" y="222"/>
                      <a:pt x="120" y="176"/>
                    </a:cubicBezTo>
                    <a:cubicBezTo>
                      <a:pt x="147" y="130"/>
                      <a:pt x="164" y="81"/>
                      <a:pt x="171" y="28"/>
                    </a:cubicBezTo>
                    <a:cubicBezTo>
                      <a:pt x="173" y="12"/>
                      <a:pt x="186" y="0"/>
                      <a:pt x="202" y="0"/>
                    </a:cubicBezTo>
                    <a:lnTo>
                      <a:pt x="527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b="1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1621F75B-018F-5A2B-2021-0E450599C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4749" y="3055938"/>
                <a:ext cx="941388" cy="1046163"/>
              </a:xfrm>
              <a:custGeom>
                <a:avLst/>
                <a:gdLst/>
                <a:ahLst/>
                <a:cxnLst>
                  <a:cxn ang="0">
                    <a:pos x="206" y="603"/>
                  </a:cxn>
                  <a:cxn ang="0">
                    <a:pos x="445" y="346"/>
                  </a:cxn>
                  <a:cxn ang="0">
                    <a:pos x="548" y="13"/>
                  </a:cxn>
                  <a:cxn ang="0">
                    <a:pos x="546" y="10"/>
                  </a:cxn>
                  <a:cxn ang="0">
                    <a:pos x="522" y="0"/>
                  </a:cxn>
                  <a:cxn ang="0">
                    <a:pos x="197" y="0"/>
                  </a:cxn>
                  <a:cxn ang="0">
                    <a:pos x="166" y="28"/>
                  </a:cxn>
                  <a:cxn ang="0">
                    <a:pos x="116" y="177"/>
                  </a:cxn>
                  <a:cxn ang="0">
                    <a:pos x="13" y="294"/>
                  </a:cxn>
                  <a:cxn ang="0">
                    <a:pos x="0" y="314"/>
                  </a:cxn>
                  <a:cxn ang="0">
                    <a:pos x="161" y="592"/>
                  </a:cxn>
                  <a:cxn ang="0">
                    <a:pos x="188" y="608"/>
                  </a:cxn>
                  <a:cxn ang="0">
                    <a:pos x="206" y="603"/>
                  </a:cxn>
                </a:cxnLst>
                <a:rect l="0" t="0" r="r" b="b"/>
                <a:pathLst>
                  <a:path w="548" h="608">
                    <a:moveTo>
                      <a:pt x="206" y="603"/>
                    </a:moveTo>
                    <a:cubicBezTo>
                      <a:pt x="303" y="537"/>
                      <a:pt x="386" y="448"/>
                      <a:pt x="445" y="346"/>
                    </a:cubicBezTo>
                    <a:cubicBezTo>
                      <a:pt x="504" y="243"/>
                      <a:pt x="539" y="131"/>
                      <a:pt x="548" y="13"/>
                    </a:cubicBezTo>
                    <a:cubicBezTo>
                      <a:pt x="547" y="12"/>
                      <a:pt x="546" y="11"/>
                      <a:pt x="546" y="10"/>
                    </a:cubicBezTo>
                    <a:cubicBezTo>
                      <a:pt x="540" y="4"/>
                      <a:pt x="531" y="0"/>
                      <a:pt x="522" y="0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182" y="0"/>
                      <a:pt x="168" y="12"/>
                      <a:pt x="166" y="28"/>
                    </a:cubicBezTo>
                    <a:cubicBezTo>
                      <a:pt x="159" y="81"/>
                      <a:pt x="142" y="131"/>
                      <a:pt x="116" y="177"/>
                    </a:cubicBezTo>
                    <a:cubicBezTo>
                      <a:pt x="89" y="222"/>
                      <a:pt x="55" y="262"/>
                      <a:pt x="13" y="294"/>
                    </a:cubicBezTo>
                    <a:cubicBezTo>
                      <a:pt x="6" y="299"/>
                      <a:pt x="2" y="307"/>
                      <a:pt x="0" y="314"/>
                    </a:cubicBezTo>
                    <a:cubicBezTo>
                      <a:pt x="161" y="592"/>
                      <a:pt x="161" y="592"/>
                      <a:pt x="161" y="592"/>
                    </a:cubicBezTo>
                    <a:cubicBezTo>
                      <a:pt x="167" y="602"/>
                      <a:pt x="177" y="608"/>
                      <a:pt x="188" y="608"/>
                    </a:cubicBezTo>
                    <a:cubicBezTo>
                      <a:pt x="195" y="608"/>
                      <a:pt x="201" y="606"/>
                      <a:pt x="206" y="603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3175">
                <a:solidFill>
                  <a:schemeClr val="accent4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b="1"/>
              </a:p>
            </p:txBody>
          </p:sp>
        </p:grpSp>
        <p:sp>
          <p:nvSpPr>
            <p:cNvPr id="19" name="Google Shape;794;p30">
              <a:extLst>
                <a:ext uri="{FF2B5EF4-FFF2-40B4-BE49-F238E27FC236}">
                  <a16:creationId xmlns:a16="http://schemas.microsoft.com/office/drawing/2014/main" id="{CD4A8A54-209E-66E0-FA84-BC4B42D03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6377" y="2051164"/>
              <a:ext cx="1053193" cy="39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FDAA3A"/>
                </a:buClr>
                <a:buSzPts val="2100"/>
                <a:buFont typeface="Open Sans Semibold" panose="020B0706030804020204" pitchFamily="34" charset="0"/>
                <a:buNone/>
              </a:pPr>
              <a:r>
                <a:rPr lang="en-US" altLang="en-US" sz="1100" b="1" dirty="0">
                  <a:solidFill>
                    <a:schemeClr val="bg1"/>
                  </a:solidFill>
                  <a:latin typeface="+mn-lt"/>
                  <a:cs typeface="Open Sans Semibold" panose="020B0706030804020204" pitchFamily="34" charset="0"/>
                  <a:sym typeface="Open Sans Semibold" panose="020B0706030804020204" pitchFamily="34" charset="0"/>
                </a:rPr>
                <a:t>Tax </a:t>
              </a:r>
              <a:br>
                <a:rPr lang="en-US" altLang="en-US" sz="1100" b="1" dirty="0">
                  <a:solidFill>
                    <a:schemeClr val="bg1"/>
                  </a:solidFill>
                  <a:latin typeface="+mn-lt"/>
                  <a:cs typeface="Open Sans Semibold" panose="020B0706030804020204" pitchFamily="34" charset="0"/>
                  <a:sym typeface="Open Sans Semibold" panose="020B0706030804020204" pitchFamily="34" charset="0"/>
                </a:rPr>
              </a:br>
              <a:r>
                <a:rPr lang="en-US" altLang="en-US" sz="1100" b="1" dirty="0">
                  <a:solidFill>
                    <a:schemeClr val="bg1"/>
                  </a:solidFill>
                  <a:latin typeface="+mn-lt"/>
                  <a:cs typeface="Open Sans Semibold" panose="020B0706030804020204" pitchFamily="34" charset="0"/>
                  <a:sym typeface="Open Sans Semibold" panose="020B0706030804020204" pitchFamily="34" charset="0"/>
                </a:rPr>
                <a:t>Revenue</a:t>
              </a:r>
              <a:endParaRPr lang="en-US" altLang="en-US" sz="1100" b="1" dirty="0">
                <a:solidFill>
                  <a:schemeClr val="bg1"/>
                </a:solidFill>
                <a:latin typeface="+mn-lt"/>
                <a:cs typeface="Open Sans Semibold" panose="020B0706030804020204" pitchFamily="34" charset="0"/>
              </a:endParaRPr>
            </a:p>
          </p:txBody>
        </p:sp>
        <p:sp>
          <p:nvSpPr>
            <p:cNvPr id="20" name="Google Shape;791;p30">
              <a:extLst>
                <a:ext uri="{FF2B5EF4-FFF2-40B4-BE49-F238E27FC236}">
                  <a16:creationId xmlns:a16="http://schemas.microsoft.com/office/drawing/2014/main" id="{026ADDF9-7113-8EBD-07F2-018DAE8972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498392">
              <a:off x="4749600" y="4144599"/>
              <a:ext cx="1080130" cy="39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64D1DA"/>
                </a:buClr>
                <a:buSzPts val="2100"/>
                <a:buFont typeface="Open Sans Semibold" panose="020B0706030804020204" pitchFamily="34" charset="0"/>
                <a:buNone/>
              </a:pPr>
              <a:r>
                <a:rPr lang="en-US" altLang="en-US" sz="1100" b="1" dirty="0">
                  <a:solidFill>
                    <a:schemeClr val="bg1"/>
                  </a:solidFill>
                  <a:latin typeface="+mn-lt"/>
                  <a:cs typeface="Open Sans Semibold" panose="020B0706030804020204" pitchFamily="34" charset="0"/>
                  <a:sym typeface="Open Sans Semibold" panose="020B0706030804020204" pitchFamily="34" charset="0"/>
                </a:rPr>
                <a:t>Job</a:t>
              </a:r>
              <a:br>
                <a:rPr lang="en-US" altLang="en-US" sz="1100" b="1" dirty="0">
                  <a:solidFill>
                    <a:schemeClr val="bg1"/>
                  </a:solidFill>
                  <a:latin typeface="+mn-lt"/>
                  <a:cs typeface="Open Sans Semibold" panose="020B0706030804020204" pitchFamily="34" charset="0"/>
                  <a:sym typeface="Open Sans Semibold" panose="020B0706030804020204" pitchFamily="34" charset="0"/>
                </a:rPr>
              </a:br>
              <a:r>
                <a:rPr lang="en-US" altLang="en-US" sz="1100" b="1" dirty="0">
                  <a:solidFill>
                    <a:srgbClr val="64D1DA"/>
                  </a:solidFill>
                  <a:latin typeface="+mn-lt"/>
                  <a:cs typeface="Open Sans Semibold" panose="020B0706030804020204" pitchFamily="34" charset="0"/>
                  <a:sym typeface="Open Sans Semibold" panose="020B0706030804020204" pitchFamily="34" charset="0"/>
                </a:rPr>
                <a:t> </a:t>
              </a:r>
              <a:r>
                <a:rPr lang="en-US" altLang="en-US" sz="1100" b="1" dirty="0">
                  <a:solidFill>
                    <a:schemeClr val="bg1"/>
                  </a:solidFill>
                  <a:latin typeface="+mn-lt"/>
                  <a:cs typeface="Open Sans Semibold" panose="020B0706030804020204" pitchFamily="34" charset="0"/>
                  <a:sym typeface="Open Sans Semibold" panose="020B0706030804020204" pitchFamily="34" charset="0"/>
                </a:rPr>
                <a:t>Growth</a:t>
              </a:r>
              <a:endParaRPr lang="en-US" altLang="en-US" sz="1100" b="1" dirty="0">
                <a:solidFill>
                  <a:schemeClr val="bg1"/>
                </a:solidFill>
                <a:latin typeface="+mn-lt"/>
                <a:cs typeface="Open Sans Semibold" panose="020B0706030804020204" pitchFamily="34" charset="0"/>
              </a:endParaRPr>
            </a:p>
          </p:txBody>
        </p:sp>
        <p:sp>
          <p:nvSpPr>
            <p:cNvPr id="21" name="Google Shape;790;p30">
              <a:extLst>
                <a:ext uri="{FF2B5EF4-FFF2-40B4-BE49-F238E27FC236}">
                  <a16:creationId xmlns:a16="http://schemas.microsoft.com/office/drawing/2014/main" id="{5FCD2887-E92D-7624-A407-3474F7F00F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9049" y="4994136"/>
              <a:ext cx="1420301" cy="39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34B2E3"/>
                </a:buClr>
                <a:buSzPts val="2100"/>
                <a:buFont typeface="Open Sans Semibold" panose="020B0706030804020204" pitchFamily="34" charset="0"/>
                <a:buNone/>
              </a:pPr>
              <a:r>
                <a:rPr lang="en-US" altLang="en-US" sz="1050" b="1" dirty="0">
                  <a:solidFill>
                    <a:schemeClr val="bg1"/>
                  </a:solidFill>
                  <a:latin typeface="+mn-lt"/>
                  <a:cs typeface="Open Sans Semibold" panose="020B0706030804020204" pitchFamily="34" charset="0"/>
                  <a:sym typeface="Open Sans Semibold" panose="020B0706030804020204" pitchFamily="34" charset="0"/>
                </a:rPr>
                <a:t>Unemployment</a:t>
              </a:r>
              <a:endParaRPr lang="en-US" altLang="en-US" sz="1050" b="1" dirty="0">
                <a:solidFill>
                  <a:schemeClr val="bg1"/>
                </a:solidFill>
                <a:latin typeface="+mn-lt"/>
                <a:cs typeface="Open Sans Semibold" panose="020B0706030804020204" pitchFamily="34" charset="0"/>
              </a:endParaRPr>
            </a:p>
          </p:txBody>
        </p:sp>
        <p:sp>
          <p:nvSpPr>
            <p:cNvPr id="22" name="Google Shape;795;p30">
              <a:extLst>
                <a:ext uri="{FF2B5EF4-FFF2-40B4-BE49-F238E27FC236}">
                  <a16:creationId xmlns:a16="http://schemas.microsoft.com/office/drawing/2014/main" id="{B44A2B25-1171-3761-E4D0-88C955101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180000">
              <a:off x="4906792" y="2826087"/>
              <a:ext cx="839559" cy="391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65280"/>
                </a:buClr>
                <a:buSzPts val="2100"/>
                <a:buFont typeface="Open Sans Semibold" panose="020B0706030804020204" pitchFamily="34" charset="0"/>
                <a:buNone/>
              </a:pPr>
              <a:r>
                <a:rPr lang="en-US" altLang="en-US" sz="1100" b="1" dirty="0">
                  <a:solidFill>
                    <a:schemeClr val="bg1"/>
                  </a:solidFill>
                  <a:latin typeface="+mn-lt"/>
                  <a:cs typeface="Open Sans Semibold" panose="020B0706030804020204" pitchFamily="34" charset="0"/>
                  <a:sym typeface="Open Sans Semibold" panose="020B0706030804020204" pitchFamily="34" charset="0"/>
                </a:rPr>
                <a:t>Inflation</a:t>
              </a:r>
              <a:endParaRPr lang="en-US" altLang="en-US" sz="1100" b="1" dirty="0">
                <a:solidFill>
                  <a:schemeClr val="bg1"/>
                </a:solidFill>
                <a:latin typeface="+mn-lt"/>
                <a:cs typeface="Open Sans Semibold" panose="020B0706030804020204" pitchFamily="34" charset="0"/>
              </a:endParaRPr>
            </a:p>
          </p:txBody>
        </p:sp>
        <p:sp>
          <p:nvSpPr>
            <p:cNvPr id="23" name="Google Shape;793;p30">
              <a:extLst>
                <a:ext uri="{FF2B5EF4-FFF2-40B4-BE49-F238E27FC236}">
                  <a16:creationId xmlns:a16="http://schemas.microsoft.com/office/drawing/2014/main" id="{2AA5A690-CF34-56AD-E3CC-2D82950FAF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360000" flipH="1">
              <a:off x="7293798" y="2705997"/>
              <a:ext cx="1063807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DA2D40"/>
                </a:buClr>
                <a:buSzPts val="2100"/>
                <a:buFont typeface="Open Sans Semibold" panose="020B0706030804020204" pitchFamily="34" charset="0"/>
                <a:buNone/>
              </a:pPr>
              <a:r>
                <a:rPr lang="en-US" altLang="en-US" sz="1100" b="1" dirty="0">
                  <a:solidFill>
                    <a:schemeClr val="bg1"/>
                  </a:solidFill>
                  <a:latin typeface="+mn-lt"/>
                  <a:cs typeface="Open Sans Semibold" panose="020B0706030804020204" pitchFamily="34" charset="0"/>
                  <a:sym typeface="Open Sans Semibold" panose="020B0706030804020204" pitchFamily="34" charset="0"/>
                </a:rPr>
                <a:t>Economic </a:t>
              </a:r>
            </a:p>
            <a:p>
              <a:pPr algn="ctr" eaLnBrk="1" hangingPunct="1">
                <a:buClr>
                  <a:srgbClr val="DA2D40"/>
                </a:buClr>
                <a:buSzPts val="2100"/>
                <a:buFont typeface="Open Sans Semibold" panose="020B0706030804020204" pitchFamily="34" charset="0"/>
                <a:buNone/>
              </a:pPr>
              <a:r>
                <a:rPr lang="en-US" altLang="en-US" sz="1100" b="1" dirty="0">
                  <a:solidFill>
                    <a:schemeClr val="bg1"/>
                  </a:solidFill>
                  <a:latin typeface="+mn-lt"/>
                  <a:cs typeface="Open Sans Semibold" panose="020B0706030804020204" pitchFamily="34" charset="0"/>
                  <a:sym typeface="Open Sans Semibold" panose="020B0706030804020204" pitchFamily="34" charset="0"/>
                </a:rPr>
                <a:t>Growth</a:t>
              </a:r>
              <a:endParaRPr lang="en-US" altLang="en-US" sz="1100" b="1" dirty="0">
                <a:solidFill>
                  <a:schemeClr val="bg1"/>
                </a:solidFill>
                <a:latin typeface="+mn-lt"/>
                <a:cs typeface="Open Sans Semibold" panose="020B07060308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155F8B-A862-0979-47C4-F037DA5CA901}"/>
                </a:ext>
              </a:extLst>
            </p:cNvPr>
            <p:cNvSpPr txBox="1"/>
            <p:nvPr/>
          </p:nvSpPr>
          <p:spPr>
            <a:xfrm rot="18360000">
              <a:off x="7165940" y="4140801"/>
              <a:ext cx="1266467" cy="6237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buClr>
                  <a:srgbClr val="8D135D"/>
                </a:buClr>
                <a:buSzPts val="2100"/>
                <a:buFont typeface="Open Sans Semibold" panose="020B0706030804020204" pitchFamily="34" charset="0"/>
                <a:buNone/>
              </a:pPr>
              <a:r>
                <a:rPr lang="en-US" altLang="en-US" sz="1100" b="1" dirty="0">
                  <a:solidFill>
                    <a:schemeClr val="bg1"/>
                  </a:solidFill>
                  <a:cs typeface="Open Sans Semibold" panose="020B0706030804020204" pitchFamily="34" charset="0"/>
                  <a:sym typeface="Open Sans Semibold" panose="020B0706030804020204" pitchFamily="34" charset="0"/>
                </a:rPr>
                <a:t>Structural Balance</a:t>
              </a:r>
              <a:endParaRPr lang="en-US" altLang="en-US" sz="1100" dirty="0">
                <a:solidFill>
                  <a:schemeClr val="bg1"/>
                </a:solidFill>
                <a:cs typeface="Open Sans Semibold" panose="020B07060308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4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6BD63-BDB7-1FE0-A5E9-7257816B5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4D47B-12C6-38EB-D6B8-C7B1A8E58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Gross Domestic Product and Artificial Intelligence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6ED7D9-1448-0373-B114-AC0538FCFE0A}"/>
              </a:ext>
            </a:extLst>
          </p:cNvPr>
          <p:cNvSpPr txBox="1"/>
          <p:nvPr/>
        </p:nvSpPr>
        <p:spPr>
          <a:xfrm>
            <a:off x="2213188" y="5874827"/>
            <a:ext cx="9801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+mn-lt"/>
              </a:rPr>
              <a:t>Source: </a:t>
            </a:r>
            <a:r>
              <a:rPr lang="en-US" sz="1200" b="1" dirty="0"/>
              <a:t>Federal Reserve Economic Data (FRED); Epoch AI using the U.S. Securities and Exchange Commission filings; Visual Capitalist; UCLA Anderson Forecast</a:t>
            </a:r>
            <a:endParaRPr lang="en-US" sz="1200" b="1" dirty="0">
              <a:latin typeface="+mn-lt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59B954D-47F8-6C6D-FE42-43DE2212C102}"/>
              </a:ext>
            </a:extLst>
          </p:cNvPr>
          <p:cNvGraphicFramePr>
            <a:graphicFrameLocks/>
          </p:cNvGraphicFramePr>
          <p:nvPr/>
        </p:nvGraphicFramePr>
        <p:xfrm>
          <a:off x="176997" y="2438378"/>
          <a:ext cx="11851970" cy="349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003A7E06-635D-2A0E-C9B6-3527E98B2970}"/>
              </a:ext>
            </a:extLst>
          </p:cNvPr>
          <p:cNvSpPr txBox="1"/>
          <p:nvPr/>
        </p:nvSpPr>
        <p:spPr>
          <a:xfrm>
            <a:off x="176997" y="1144827"/>
            <a:ext cx="1183800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013" indent="-227013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U.S. gross domestic product (GDP) growth has remained positive despite slowing hiring and elevated uncertainty</a:t>
            </a:r>
          </a:p>
          <a:p>
            <a:pPr marL="227013" indent="-227013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Artificial intelligence (AI) infrastructure investment has accelerated rapidly since 2023, and capital expenditures in AI are projected to represent approximately 2% of GDP in 2026</a:t>
            </a:r>
          </a:p>
          <a:p>
            <a:pPr marL="227013" indent="-227013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b="1" dirty="0"/>
              <a:t>California continues to lead the nation in technology employment and venture capital investment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68A6A-51EE-2238-33E3-AE5A205FD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753930-93B8-CC16-03A5-106B18A7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1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1A4E1-8DA6-C60A-7F16-DDDE291A2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2335D-201E-02C8-F0A9-8433ECB32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Middle East Conflict and Gas Prices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B5FE9-5039-D383-2F6B-E50BCD7FD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66" y="1127506"/>
            <a:ext cx="12041334" cy="5374836"/>
          </a:xfrm>
        </p:spPr>
        <p:txBody>
          <a:bodyPr>
            <a:normAutofit/>
          </a:bodyPr>
          <a:lstStyle/>
          <a:p>
            <a:r>
              <a:rPr lang="en-US" sz="2000" dirty="0"/>
              <a:t>Geopolitical instability is increasing oil and gasoline prices, creating inflation pressure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23B241-447B-59BC-E114-D3EBA0F7AC23}"/>
              </a:ext>
            </a:extLst>
          </p:cNvPr>
          <p:cNvSpPr txBox="1"/>
          <p:nvPr/>
        </p:nvSpPr>
        <p:spPr>
          <a:xfrm>
            <a:off x="2111206" y="5938765"/>
            <a:ext cx="61558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Source: U.S. Energy Information Administration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C55CE2-62BD-2FEA-A49C-2A6169E977E8}"/>
              </a:ext>
            </a:extLst>
          </p:cNvPr>
          <p:cNvSpPr/>
          <p:nvPr/>
        </p:nvSpPr>
        <p:spPr>
          <a:xfrm>
            <a:off x="95470" y="5692702"/>
            <a:ext cx="12001059" cy="274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California drivers pay ~$1.50-$1.70 more per gallon than the U.S. average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1C7BB5CC-008D-9476-4AB4-9D49F3765E4E}"/>
              </a:ext>
            </a:extLst>
          </p:cNvPr>
          <p:cNvGraphicFramePr>
            <a:graphicFrameLocks/>
          </p:cNvGraphicFramePr>
          <p:nvPr/>
        </p:nvGraphicFramePr>
        <p:xfrm>
          <a:off x="664542" y="1616349"/>
          <a:ext cx="10823521" cy="4022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F2CA82-59C9-3E33-B5BC-FDA8DB4D3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B91F9-4836-D9E1-93C4-85EA48C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1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9D8DF-24B6-C921-96A8-68A3B8832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7554F7C-2E97-0E9E-5C34-A350F1F2E890}"/>
              </a:ext>
            </a:extLst>
          </p:cNvPr>
          <p:cNvGraphicFramePr>
            <a:graphicFrameLocks/>
          </p:cNvGraphicFramePr>
          <p:nvPr/>
        </p:nvGraphicFramePr>
        <p:xfrm>
          <a:off x="391886" y="2305051"/>
          <a:ext cx="11406104" cy="3554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52B8793-7120-96A7-1E29-52FB840D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End of the Powell Era—Future Independence of the Federal Reserve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585DD-DDBE-CF67-5FFD-07A88F57E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Aft>
                <a:spcPts val="300"/>
              </a:spcAft>
            </a:pPr>
            <a:r>
              <a:rPr lang="en-US" sz="2000" dirty="0"/>
              <a:t>Inflation remains above target and sensitive to external shocks </a:t>
            </a:r>
          </a:p>
          <a:p>
            <a:pPr lvl="0">
              <a:spcAft>
                <a:spcPts val="300"/>
              </a:spcAft>
            </a:pPr>
            <a:r>
              <a:rPr lang="en-US" sz="2000" dirty="0"/>
              <a:t>Market expectations reflect uncertainty about future policy </a:t>
            </a:r>
          </a:p>
          <a:p>
            <a:pPr lvl="0">
              <a:spcAft>
                <a:spcPts val="300"/>
              </a:spcAft>
            </a:pPr>
            <a:r>
              <a:rPr lang="en-US" sz="2000" dirty="0"/>
              <a:t>Leadership transition adds risk to the policy outlook 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D433F4-E42B-9F22-764D-D47601B24870}"/>
              </a:ext>
            </a:extLst>
          </p:cNvPr>
          <p:cNvSpPr txBox="1"/>
          <p:nvPr/>
        </p:nvSpPr>
        <p:spPr>
          <a:xfrm>
            <a:off x="2135917" y="5901716"/>
            <a:ext cx="29399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Source: FRED, </a:t>
            </a:r>
            <a:r>
              <a:rPr lang="en-US" sz="1200" b="1" dirty="0" err="1"/>
              <a:t>FedWatch</a:t>
            </a:r>
            <a:endParaRPr lang="en-US" sz="1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9E9566-A09B-6C5B-CF05-6C5B29DF1753}"/>
              </a:ext>
            </a:extLst>
          </p:cNvPr>
          <p:cNvSpPr txBox="1"/>
          <p:nvPr/>
        </p:nvSpPr>
        <p:spPr>
          <a:xfrm>
            <a:off x="9166169" y="3041627"/>
            <a:ext cx="1743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End of Powell Term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37A1D-58B3-43E6-6590-8347F15E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54231" y="6594376"/>
            <a:ext cx="2669921" cy="2299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2026 School Services of California Inc.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4BA816-C733-B1A6-3B69-38016352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3F20-67DD-4948-B6DE-4DDC170220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8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ining presentat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ining presentation.potx" id="{7B9FCAFE-DDE5-4198-9987-54DFCAD80598}" vid="{6015A8B0-C387-4E39-945C-0F39E3EB10B6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32">
    <a:dk1>
      <a:srgbClr val="000000"/>
    </a:dk1>
    <a:lt1>
      <a:srgbClr val="FFFFFF"/>
    </a:lt1>
    <a:dk2>
      <a:srgbClr val="44546A"/>
    </a:dk2>
    <a:lt2>
      <a:srgbClr val="E7E6E6"/>
    </a:lt2>
    <a:accent1>
      <a:srgbClr val="FFC000"/>
    </a:accent1>
    <a:accent2>
      <a:srgbClr val="3A5A6E"/>
    </a:accent2>
    <a:accent3>
      <a:srgbClr val="92C92F"/>
    </a:accent3>
    <a:accent4>
      <a:srgbClr val="5E5E5E"/>
    </a:accent4>
    <a:accent5>
      <a:srgbClr val="6D2E2E"/>
    </a:accent5>
    <a:accent6>
      <a:srgbClr val="41E8FF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Century Gothic">
    <a:majorFont>
      <a:latin typeface="Century Gothic" panose="020F03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F03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100000">
            <a:schemeClr val="phClr">
              <a:tint val="80000"/>
              <a:satMod val="250000"/>
            </a:schemeClr>
          </a:gs>
          <a:gs pos="60000">
            <a:schemeClr val="phClr">
              <a:shade val="38000"/>
              <a:satMod val="175000"/>
            </a:schemeClr>
          </a:gs>
          <a:gs pos="0">
            <a:schemeClr val="phClr">
              <a:shade val="30000"/>
              <a:satMod val="175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48000"/>
            </a:schemeClr>
            <a:schemeClr val="phClr">
              <a:tint val="96000"/>
              <a:satMod val="150000"/>
            </a:schemeClr>
          </a:duotone>
        </a:blip>
        <a:tile tx="0" ty="0" sx="80000" sy="80000" flip="none" algn="tl"/>
      </a:blipFill>
    </a:bgFillStyleLst>
  </a:fmtScheme>
</a:themeOverride>
</file>

<file path=ppt/theme/themeOverride9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Century Gothic">
    <a:majorFont>
      <a:latin typeface="Century Gothic" panose="020F03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entury Gothic" panose="020F03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gradFill rotWithShape="1">
        <a:gsLst>
          <a:gs pos="100000">
            <a:schemeClr val="phClr">
              <a:tint val="80000"/>
              <a:satMod val="250000"/>
            </a:schemeClr>
          </a:gs>
          <a:gs pos="60000">
            <a:schemeClr val="phClr">
              <a:shade val="38000"/>
              <a:satMod val="175000"/>
            </a:schemeClr>
          </a:gs>
          <a:gs pos="0">
            <a:schemeClr val="phClr">
              <a:shade val="30000"/>
              <a:satMod val="175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48000"/>
            </a:schemeClr>
            <a:schemeClr val="phClr">
              <a:tint val="96000"/>
              <a:satMod val="150000"/>
            </a:schemeClr>
          </a:duotone>
        </a:blip>
        <a:tile tx="0" ty="0" sx="80000" sy="80000" flip="none" algn="tl"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4ADDCD60C6044D88074C401A8ECE0B" ma:contentTypeVersion="" ma:contentTypeDescription="Create a new document." ma:contentTypeScope="" ma:versionID="02ff77b6c680ce3e90c0a17582b3b7b0">
  <xsd:schema xmlns:xsd="http://www.w3.org/2001/XMLSchema" xmlns:xs="http://www.w3.org/2001/XMLSchema" xmlns:p="http://schemas.microsoft.com/office/2006/metadata/properties" xmlns:ns2="03c944b1-04e7-4930-9254-c68150216f07" xmlns:ns3="0abe3c6c-f7c8-45a2-b30d-5d23b9191ad9" targetNamespace="http://schemas.microsoft.com/office/2006/metadata/properties" ma:root="true" ma:fieldsID="d92ad649ddc74a8940af7b17997a9e3a" ns2:_="" ns3:_="">
    <xsd:import namespace="03c944b1-04e7-4930-9254-c68150216f07"/>
    <xsd:import namespace="0abe3c6c-f7c8-45a2-b30d-5d23b9191a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c944b1-04e7-4930-9254-c68150216f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5797403-91ce-4640-a6aa-95bbbf5ecd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be3c6c-f7c8-45a2-b30d-5d23b9191ad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38c35c7-6cc2-4e63-a70f-1d60de851d26}" ma:internalName="TaxCatchAll" ma:showField="CatchAllData" ma:web="0abe3c6c-f7c8-45a2-b30d-5d23b9191a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be3c6c-f7c8-45a2-b30d-5d23b9191ad9" xsi:nil="true"/>
    <SharedWithUsers xmlns="0abe3c6c-f7c8-45a2-b30d-5d23b9191ad9">
      <UserInfo>
        <DisplayName>Marci.Bernard</DisplayName>
        <AccountId>18346</AccountId>
        <AccountType/>
      </UserInfo>
      <UserInfo>
        <DisplayName>Gina.Carreon</DisplayName>
        <AccountId>135</AccountId>
        <AccountType/>
      </UserInfo>
      <UserInfo>
        <DisplayName>Yasmina.Flores</DisplayName>
        <AccountId>148</AccountId>
        <AccountType/>
      </UserInfo>
      <UserInfo>
        <DisplayName>Noemi.Mawalla</DisplayName>
        <AccountId>24547</AccountId>
        <AccountType/>
      </UserInfo>
    </SharedWithUsers>
    <lcf76f155ced4ddcb4097134ff3c332f xmlns="03c944b1-04e7-4930-9254-c68150216f0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D82E92-3846-4449-BD4B-0EBFCDC0B0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c944b1-04e7-4930-9254-c68150216f07"/>
    <ds:schemaRef ds:uri="0abe3c6c-f7c8-45a2-b30d-5d23b9191a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3F6041-D19F-494D-B44D-544D48BD62B2}">
  <ds:schemaRefs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03c944b1-04e7-4930-9254-c68150216f07"/>
    <ds:schemaRef ds:uri="http://schemas.microsoft.com/office/2006/metadata/properties"/>
    <ds:schemaRef ds:uri="http://schemas.openxmlformats.org/package/2006/metadata/core-properties"/>
    <ds:schemaRef ds:uri="0abe3c6c-f7c8-45a2-b30d-5d23b9191ad9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EA14E62-3855-4E4E-8F99-BBF073372D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72643</TotalTime>
  <Words>5247</Words>
  <Application>Microsoft Office PowerPoint</Application>
  <PresentationFormat>Widescreen</PresentationFormat>
  <Paragraphs>1143</Paragraphs>
  <Slides>58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3" baseType="lpstr">
      <vt:lpstr>Arial</vt:lpstr>
      <vt:lpstr>Arial Narrow</vt:lpstr>
      <vt:lpstr>Calibri</vt:lpstr>
      <vt:lpstr>Cambria</vt:lpstr>
      <vt:lpstr>Century Gothic</vt:lpstr>
      <vt:lpstr>Georgia</vt:lpstr>
      <vt:lpstr>Helvetica Neue</vt:lpstr>
      <vt:lpstr>Inherit</vt:lpstr>
      <vt:lpstr>Lucida Sans Unicode</vt:lpstr>
      <vt:lpstr>Open Sans Semibold</vt:lpstr>
      <vt:lpstr>Perpetua</vt:lpstr>
      <vt:lpstr>Wingdings</vt:lpstr>
      <vt:lpstr>Wingdings 2</vt:lpstr>
      <vt:lpstr>Training presentation</vt:lpstr>
      <vt:lpstr>Worksheet</vt:lpstr>
      <vt:lpstr>2026-27 Proposed Adopted Budget Report</vt:lpstr>
      <vt:lpstr>Agenda</vt:lpstr>
      <vt:lpstr>Strategic Framework and  Roadmap to College and Career Ready</vt:lpstr>
      <vt:lpstr>The Budget Reporting Cycle</vt:lpstr>
      <vt:lpstr>2026-27  May Revision Proposal</vt:lpstr>
      <vt:lpstr>Themes for the 2026-27 May Revision</vt:lpstr>
      <vt:lpstr>Gross Domestic Product and Artificial Intelligence</vt:lpstr>
      <vt:lpstr>Middle East Conflict and Gas Prices</vt:lpstr>
      <vt:lpstr>The End of the Powell Era—Future Independence of the Federal Reserve</vt:lpstr>
      <vt:lpstr>The Stock Market</vt:lpstr>
      <vt:lpstr>Historical Stock Market Downturns and State Revenues</vt:lpstr>
      <vt:lpstr>California’s Bifurcated Economy</vt:lpstr>
      <vt:lpstr>“Big Three” Taxes</vt:lpstr>
      <vt:lpstr>Personal Income Tax </vt:lpstr>
      <vt:lpstr>State General Fund Revenues </vt:lpstr>
      <vt:lpstr>Billionaire Tax Act Potential Impact</vt:lpstr>
      <vt:lpstr>Proposition 30/55—Major Concern by Both Labor and Management</vt:lpstr>
      <vt:lpstr>Proposition 30/55 Revenues—Education Protection Account</vt:lpstr>
      <vt:lpstr>Risks to the Economy and the State Budget</vt:lpstr>
      <vt:lpstr>Proposition 98</vt:lpstr>
      <vt:lpstr>2026-27 Minimum Guarantee—From January to May</vt:lpstr>
      <vt:lpstr>2025-26 Proposition 98 Settle Up</vt:lpstr>
      <vt:lpstr>Local Reserve Cap</vt:lpstr>
      <vt:lpstr>2026-27 LCFF Funding Factors</vt:lpstr>
      <vt:lpstr>Paid Pregnancy Disability Leave</vt:lpstr>
      <vt:lpstr>Special Education Rate Increases</vt:lpstr>
      <vt:lpstr>SPED Multiyear Trends of Growing Expenditures</vt:lpstr>
      <vt:lpstr>California Special Education Expenditures by Revenue Source</vt:lpstr>
      <vt:lpstr>Revenue and Expenditure Historical Trends</vt:lpstr>
      <vt:lpstr>Student Support and Professional Development Discretionary Block Grant</vt:lpstr>
      <vt:lpstr>Next Steps for 2026-27 Budget Development</vt:lpstr>
      <vt:lpstr>Proposed  2026-27  Adopted Budget</vt:lpstr>
      <vt:lpstr>Budget Projections</vt:lpstr>
      <vt:lpstr>SACS Budget Forms</vt:lpstr>
      <vt:lpstr>Other Funds</vt:lpstr>
      <vt:lpstr>2026-27 General Fund </vt:lpstr>
      <vt:lpstr>2026-27 Ending Fund Balances</vt:lpstr>
      <vt:lpstr>2026-27 General Fund Revenues</vt:lpstr>
      <vt:lpstr>2026-27 Components of LCFF (not including Charters)</vt:lpstr>
      <vt:lpstr>2026-27 LCFF Revenue</vt:lpstr>
      <vt:lpstr>Student Change –  By Grade</vt:lpstr>
      <vt:lpstr>LCFF “Funded” ADA vs P-2 ADA                               (Includes Charters)</vt:lpstr>
      <vt:lpstr>Revenue Sources 2026-27 Adopted</vt:lpstr>
      <vt:lpstr>Estimated Actuals 2025-26 vs.  Proposed Budget 2026-27</vt:lpstr>
      <vt:lpstr>2026-27 General Fund Expenditures</vt:lpstr>
      <vt:lpstr>TRUSD LCAP Expenditures by Goal</vt:lpstr>
      <vt:lpstr>Estimated Actuals 2025-26 vs.  Proposed Budget 2026-27</vt:lpstr>
      <vt:lpstr>Estimated Actuals 2025-26 vs.  Proposed Budget 2026-27 (Continued)</vt:lpstr>
      <vt:lpstr>Projected LCFF Funding Per ADA</vt:lpstr>
      <vt:lpstr>Multi-Year Projection (MYP) Assumptions</vt:lpstr>
      <vt:lpstr>Additional MYP Assumptions and Details</vt:lpstr>
      <vt:lpstr>General Fund Multi-Year Projection (MYP)</vt:lpstr>
      <vt:lpstr>General Fund Multi-Year Projection (MYP) Ending Fund Balance</vt:lpstr>
      <vt:lpstr>One-time Block Grant Funds</vt:lpstr>
      <vt:lpstr>Looking Ahead</vt:lpstr>
      <vt:lpstr>Thank You!  Questions? </vt:lpstr>
      <vt:lpstr>Appendix: Acronyms</vt:lpstr>
      <vt:lpstr>Appendix: Acronyms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Training Presentation</dc:title>
  <dc:creator>TRUSD Fiscal Services</dc:creator>
  <cp:lastModifiedBy>Brandie.McConahie</cp:lastModifiedBy>
  <cp:revision>879</cp:revision>
  <cp:lastPrinted>2026-06-05T19:06:40Z</cp:lastPrinted>
  <dcterms:created xsi:type="dcterms:W3CDTF">2021-04-23T21:17:58Z</dcterms:created>
  <dcterms:modified xsi:type="dcterms:W3CDTF">2026-07-02T20:55:16Z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0x010100674ADDCD60C6044D88074C401A8ECE0B</vt:lpwstr>
  </property>
  <property fmtid="{D5CDD505-2E9C-101B-9397-08002B2CF9AE}" pid="3" name="MediaServiceImageTags">
    <vt:lpwstr/>
  </property>
</Properties>
</file>